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79" r:id="rId2"/>
    <p:sldId id="592" r:id="rId3"/>
    <p:sldId id="681" r:id="rId4"/>
    <p:sldId id="819" r:id="rId5"/>
    <p:sldId id="820" r:id="rId6"/>
    <p:sldId id="720" r:id="rId7"/>
    <p:sldId id="658" r:id="rId8"/>
    <p:sldId id="659" r:id="rId9"/>
    <p:sldId id="660" r:id="rId10"/>
    <p:sldId id="661" r:id="rId11"/>
    <p:sldId id="662" r:id="rId12"/>
    <p:sldId id="649" r:id="rId13"/>
    <p:sldId id="650" r:id="rId14"/>
    <p:sldId id="652" r:id="rId15"/>
    <p:sldId id="653" r:id="rId16"/>
    <p:sldId id="654" r:id="rId17"/>
    <p:sldId id="636" r:id="rId18"/>
    <p:sldId id="637" r:id="rId19"/>
    <p:sldId id="668" r:id="rId20"/>
    <p:sldId id="664" r:id="rId21"/>
    <p:sldId id="665" r:id="rId22"/>
    <p:sldId id="666" r:id="rId23"/>
    <p:sldId id="667" r:id="rId24"/>
    <p:sldId id="669" r:id="rId25"/>
    <p:sldId id="663" r:id="rId26"/>
    <p:sldId id="670" r:id="rId27"/>
    <p:sldId id="671" r:id="rId28"/>
    <p:sldId id="674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19" autoAdjust="0"/>
  </p:normalViewPr>
  <p:slideViewPr>
    <p:cSldViewPr>
      <p:cViewPr varScale="1">
        <p:scale>
          <a:sx n="61" d="100"/>
          <a:sy n="61" d="100"/>
        </p:scale>
        <p:origin x="20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CDFF0-D083-4B56-AD44-385647BC946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AAFF5-9D04-4943-A5C1-83B12FCF33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D6182-348D-49BD-8F13-1D535C2C46E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F4100-0ED8-4E7D-B59C-DDB9A399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408FA-B60C-4852-A284-D571A0FD1B87}" type="slidenum">
              <a:rPr lang="en-US"/>
              <a:pPr/>
              <a:t>2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</a:t>
            </a:r>
            <a:r>
              <a:rPr lang="en-US" baseline="0" dirty="0"/>
              <a:t> we get into what diffraction is, let’s discuss why you should care. </a:t>
            </a:r>
          </a:p>
          <a:p>
            <a:r>
              <a:rPr lang="en-US" baseline="0" dirty="0"/>
              <a:t>Secondary phases, compare to CaTiO3. Discuss valence. Can also form TiO2 and </a:t>
            </a:r>
            <a:r>
              <a:rPr lang="en-US" baseline="0" dirty="0" err="1"/>
              <a:t>CaO</a:t>
            </a:r>
            <a:r>
              <a:rPr lang="en-US" baseline="0" dirty="0"/>
              <a:t>. Also sometimes get different structures for the same atoms.</a:t>
            </a:r>
            <a:endParaRPr lang="en-US" dirty="0"/>
          </a:p>
          <a:p>
            <a:r>
              <a:rPr lang="en-US" dirty="0"/>
              <a:t>Thickness, either fringes</a:t>
            </a:r>
            <a:r>
              <a:rPr lang="en-US" baseline="0" dirty="0"/>
              <a:t> if really thin and smooth or can do at low angle (x-ray reflectivity)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235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19110-D889-4F06-8F07-5D4F1E2FE7A4}" type="slidenum">
              <a:rPr lang="en-US"/>
              <a:pPr/>
              <a:t>15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9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</a:t>
            </a:r>
            <a:r>
              <a:rPr lang="en-US" baseline="0" dirty="0"/>
              <a:t> various orientations measured and you may not know where those orientations are, so hard if that is the case.</a:t>
            </a:r>
          </a:p>
          <a:p>
            <a:r>
              <a:rPr lang="en-US" baseline="0" dirty="0"/>
              <a:t>You might get lucky if you guess or you could…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0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</a:t>
            </a:r>
            <a:r>
              <a:rPr lang="en-US" baseline="0" dirty="0"/>
              <a:t>n atoms are specific phases apart. Otherwise they destructively interfere over the many layers of the crystal. Also shows why higher order diffraction occurs (just off by a multiple of the wavelength).</a:t>
            </a:r>
          </a:p>
          <a:p>
            <a:r>
              <a:rPr lang="en-US" baseline="0" dirty="0"/>
              <a:t>Note: While peaks should not technically be labeled with parentheses, it is very common to see them labelled that way. Likely even my examples will sometimes show them that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A30A-D0FE-4E31-9E27-FDD5606E26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5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for determining</a:t>
            </a:r>
            <a:r>
              <a:rPr lang="en-US" baseline="0" dirty="0"/>
              <a:t> lattice parameters. It’s also simple. It’s not too hard to figure out what all of your peaks are.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2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a flat line</a:t>
            </a:r>
            <a:r>
              <a:rPr lang="en-US" baseline="0" dirty="0"/>
              <a:t> versus a line with small tilts in either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</a:t>
            </a:r>
            <a:r>
              <a:rPr lang="en-US" baseline="0" dirty="0"/>
              <a:t> give a whole course on diffraction, but lots more to cover</a:t>
            </a:r>
          </a:p>
          <a:p>
            <a:r>
              <a:rPr lang="en-US" baseline="0" dirty="0"/>
              <a:t>I’m not talking politics, I just think having Obama cropped in the picture is funny.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0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54611-8C48-46B9-A85C-BC9006CC87EC}" type="slidenum">
              <a:rPr lang="en-US"/>
              <a:pPr/>
              <a:t>24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top figure (not so informative, probably more confusing)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9094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F4057-0EFD-40CC-BA6A-4914A851100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96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87C00-8D72-449C-8BC7-80B1C810AAE0}" type="slidenum">
              <a:rPr lang="en-US"/>
              <a:pPr/>
              <a:t>28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117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87C00-8D72-449C-8BC7-80B1C810AAE0}" type="slidenum">
              <a:rPr lang="en-US"/>
              <a:pPr/>
              <a:t>3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117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87C00-8D72-449C-8BC7-80B1C810AAE0}" type="slidenum">
              <a:rPr lang="en-US"/>
              <a:pPr/>
              <a:t>4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147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87C00-8D72-449C-8BC7-80B1C810AAE0}" type="slidenum">
              <a:rPr lang="en-US"/>
              <a:pPr/>
              <a:t>5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304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87C00-8D72-449C-8BC7-80B1C810AAE0}" type="slidenum">
              <a:rPr lang="en-US"/>
              <a:pPr/>
              <a:t>6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598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RIR method:</a:t>
            </a:r>
            <a:r>
              <a:rPr lang="en-US" baseline="0" dirty="0"/>
              <a:t> </a:t>
            </a:r>
            <a:r>
              <a:rPr lang="en-US" sz="2000" dirty="0"/>
              <a:t>need to know the constant of proportionality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0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23D10C-1534-49FE-8908-BE7C417595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F923C-6AF6-4D80-9543-7FFFDE855FA7}" type="slidenum">
              <a:rPr lang="en-US"/>
              <a:pPr/>
              <a:t>13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Laue on one</a:t>
            </a:r>
            <a:r>
              <a:rPr lang="en-US" baseline="0" dirty="0"/>
              <a:t> of our thin films.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2830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would interpret</a:t>
            </a:r>
            <a:r>
              <a:rPr lang="en-US" baseline="0" dirty="0"/>
              <a:t> from the intensity of the spots, but if multiple spots are at the same location, that’s a problem.</a:t>
            </a:r>
          </a:p>
          <a:p>
            <a:r>
              <a:rPr lang="en-US" baseline="0" dirty="0"/>
              <a:t>Materials scientists typically already know the crystal structure for a material they’ve worked on a lot and then this method can be used to understand orientation or strain tensors.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F4100-0ED8-4E7D-B59C-DDB9A39961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CB99D-4EC1-489E-AAED-BC78B53E8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524000" y="1905000"/>
            <a:ext cx="7010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E.BAKIR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X-RAY CRYSTALLOGRAPHY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A446DD31-8998-4E59-876C-783D7176BA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FFB21-1744-46B2-8BFA-C224042D8A0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9CA11-DB28-4303-87B4-5DBCA47228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byu.edu/faculty/campbell/animations/x-ray_diffraction.html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ovies/YouTube%20-%20Laser%20pointer%20and%20Diffraction%20grating%20-%20Dragonlasers.com.fl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1BC2B-B9D4-4FD3-A36C-5C720378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Ewald Sphere</a:t>
            </a:r>
            <a:br>
              <a:rPr lang="en-US" dirty="0"/>
            </a:br>
            <a:r>
              <a:rPr lang="en-US" dirty="0"/>
              <a:t>But do you have a detector in the right place to detect the peak?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9F77D-C988-43E9-BA64-9951DCE2B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4" y="1752600"/>
            <a:ext cx="6556772" cy="4371181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61F51E3E-3748-4226-B906-9C558FEE7809}"/>
              </a:ext>
            </a:extLst>
          </p:cNvPr>
          <p:cNvSpPr/>
          <p:nvPr/>
        </p:nvSpPr>
        <p:spPr>
          <a:xfrm>
            <a:off x="-50006" y="5943600"/>
            <a:ext cx="9194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dirty="0"/>
          </a:p>
          <a:p>
            <a:pPr algn="r"/>
            <a:r>
              <a:rPr lang="en-US" dirty="0"/>
              <a:t>http://www.doitpoms.ac.uk/tlplib/reciprocal_lattice/ewald.php</a:t>
            </a:r>
          </a:p>
          <a:p>
            <a:pPr algn="r"/>
            <a:r>
              <a:rPr lang="en-US" dirty="0"/>
              <a:t>http://www.physics.byu.edu/faculty/campbell/animations/x-ray_diffraction.html</a:t>
            </a:r>
          </a:p>
        </p:txBody>
      </p:sp>
    </p:spTree>
    <p:extLst>
      <p:ext uri="{BB962C8B-B14F-4D97-AF65-F5344CB8AC3E}">
        <p14:creationId xmlns:p14="http://schemas.microsoft.com/office/powerpoint/2010/main" val="256663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 Phase Analysis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646" y="1400053"/>
            <a:ext cx="5169877" cy="5199185"/>
          </a:xfrm>
        </p:spPr>
        <p:txBody>
          <a:bodyPr>
            <a:noAutofit/>
          </a:bodyPr>
          <a:lstStyle/>
          <a:p>
            <a:r>
              <a:rPr lang="en-US" sz="2400" dirty="0"/>
              <a:t>With high quality data, you can determine how much of each phase is present</a:t>
            </a:r>
          </a:p>
          <a:p>
            <a:r>
              <a:rPr lang="en-US" sz="2400" dirty="0"/>
              <a:t>The ratio of peak intensities varies linearly as a function of weight fractions for any two phases in a mixture</a:t>
            </a:r>
          </a:p>
          <a:p>
            <a:r>
              <a:rPr lang="en-US" sz="2400" dirty="0"/>
              <a:t>RIR method is fast and gives semi-quantitative results</a:t>
            </a:r>
          </a:p>
          <a:p>
            <a:r>
              <a:rPr lang="en-US" sz="2400" dirty="0"/>
              <a:t>Whole pattern fitting/</a:t>
            </a:r>
            <a:r>
              <a:rPr lang="en-US" sz="2400" dirty="0" err="1"/>
              <a:t>Rietveld</a:t>
            </a:r>
            <a:r>
              <a:rPr lang="en-US" sz="2400" dirty="0"/>
              <a:t> refinement is a more accurate but more complicated analysis</a:t>
            </a:r>
          </a:p>
        </p:txBody>
      </p:sp>
      <p:graphicFrame>
        <p:nvGraphicFramePr>
          <p:cNvPr id="2846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257800" y="1676400"/>
          <a:ext cx="3810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095951" imgH="4067100" progId="MSGraph.Chart.8">
                  <p:embed followColorScheme="full"/>
                </p:oleObj>
              </mc:Choice>
              <mc:Fallback>
                <p:oleObj name="Chart" r:id="rId3" imgW="6095951" imgH="4067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676400"/>
                        <a:ext cx="3810000" cy="419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303271" y="1417638"/>
            <a:ext cx="37703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Reference Intensity Ratio Method</a:t>
            </a:r>
          </a:p>
        </p:txBody>
      </p:sp>
    </p:spTree>
    <p:extLst>
      <p:ext uri="{BB962C8B-B14F-4D97-AF65-F5344CB8AC3E}">
        <p14:creationId xmlns:p14="http://schemas.microsoft.com/office/powerpoint/2010/main" val="13108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Applications of Powder </a:t>
            </a:r>
            <a:r>
              <a:rPr lang="en-US" sz="3200" b="1" dirty="0" err="1">
                <a:latin typeface="Comic Sans MS" pitchFamily="66" charset="0"/>
              </a:rPr>
              <a:t>Diffractometry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5" name="TextBox 4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33528" y="866507"/>
            <a:ext cx="93726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defTabSz="169863">
              <a:spcBef>
                <a:spcPts val="600"/>
              </a:spcBef>
              <a:buSzPct val="120000"/>
              <a:buFontTx/>
              <a:buChar char="-"/>
              <a:tabLst>
                <a:tab pos="225425" algn="l"/>
              </a:tabLst>
            </a:pPr>
            <a:r>
              <a:rPr lang="en-US" sz="2400" dirty="0">
                <a:latin typeface="Comic Sans MS" pitchFamily="66" charset="0"/>
                <a:sym typeface="Symbol" pitchFamily="18" charset="2"/>
              </a:rPr>
              <a:t>phase analysis (comparison to known patterns)</a:t>
            </a:r>
          </a:p>
          <a:p>
            <a:pPr marL="0" lvl="1" defTabSz="169863">
              <a:spcBef>
                <a:spcPts val="600"/>
              </a:spcBef>
              <a:buSzPct val="120000"/>
              <a:buFontTx/>
              <a:buChar char="-"/>
              <a:tabLst>
                <a:tab pos="225425" algn="l"/>
              </a:tabLst>
            </a:pPr>
            <a:r>
              <a:rPr lang="en-US" sz="2400" dirty="0">
                <a:latin typeface="Comic Sans MS" pitchFamily="66" charset="0"/>
                <a:sym typeface="Symbol" pitchFamily="18" charset="2"/>
              </a:rPr>
              <a:t>unit cell determination (</a:t>
            </a:r>
            <a:r>
              <a:rPr lang="en-US" sz="2400" i="1" dirty="0" err="1">
                <a:latin typeface="Comic Sans MS" pitchFamily="66" charset="0"/>
                <a:sym typeface="Symbol" pitchFamily="18" charset="2"/>
              </a:rPr>
              <a:t>d</a:t>
            </a:r>
            <a:r>
              <a:rPr lang="en-US" sz="2400" i="1" baseline="-25000" dirty="0" err="1">
                <a:latin typeface="Comic Sans MS" pitchFamily="66" charset="0"/>
                <a:sym typeface="Symbol" pitchFamily="18" charset="2"/>
              </a:rPr>
              <a:t>hkl</a:t>
            </a:r>
            <a:r>
              <a:rPr lang="en-US" sz="2400" dirty="0" err="1">
                <a:latin typeface="Comic Sans MS" pitchFamily="66" charset="0"/>
                <a:sym typeface="Symbol" pitchFamily="18" charset="2"/>
              </a:rPr>
              <a:t>′s</a:t>
            </a:r>
            <a:r>
              <a:rPr lang="en-US" sz="2400" dirty="0">
                <a:latin typeface="Comic Sans MS" pitchFamily="66" charset="0"/>
                <a:sym typeface="Symbol" pitchFamily="18" charset="2"/>
              </a:rPr>
              <a:t> depend on lattice parameters)</a:t>
            </a:r>
          </a:p>
          <a:p>
            <a:pPr marL="0" lvl="1" defTabSz="169863">
              <a:spcBef>
                <a:spcPts val="600"/>
              </a:spcBef>
              <a:buSzPct val="120000"/>
              <a:buFontTx/>
              <a:buChar char="-"/>
              <a:tabLst>
                <a:tab pos="225425" algn="l"/>
              </a:tabLst>
            </a:pPr>
            <a:r>
              <a:rPr lang="en-US" sz="2400" dirty="0">
                <a:latin typeface="Comic Sans MS" pitchFamily="66" charset="0"/>
                <a:sym typeface="Symbol" pitchFamily="18" charset="2"/>
              </a:rPr>
              <a:t>particle size estimation (line width)</a:t>
            </a:r>
          </a:p>
          <a:p>
            <a:pPr marL="0" lvl="1" defTabSz="169863">
              <a:spcBef>
                <a:spcPts val="600"/>
              </a:spcBef>
              <a:buSzPct val="120000"/>
              <a:buFontTx/>
              <a:buChar char="-"/>
              <a:tabLst>
                <a:tab pos="225425" algn="l"/>
              </a:tabLst>
            </a:pPr>
            <a:r>
              <a:rPr lang="en-US" sz="2400" dirty="0">
                <a:latin typeface="Comic Sans MS" pitchFamily="66" charset="0"/>
                <a:sym typeface="Symbol" pitchFamily="18" charset="2"/>
              </a:rPr>
              <a:t>crystal structure determination (line intensities and profiles)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799" y="2667001"/>
            <a:ext cx="58999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7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398300" y="3890722"/>
            <a:ext cx="4123003" cy="107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itchFamily="34" charset="0"/>
              <a:buNone/>
            </a:pPr>
            <a:r>
              <a:rPr lang="en-US" dirty="0"/>
              <a:t>X-rays have wide wavelength range (called white beam).</a:t>
            </a: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84107" y="0"/>
            <a:ext cx="6259893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Book Antiqua" pitchFamily="18" charset="0"/>
              </a:rPr>
              <a:t>Back-reflection vs. Transmission</a:t>
            </a:r>
            <a:br>
              <a:rPr lang="en-US" sz="3600" b="1" dirty="0">
                <a:latin typeface="Book Antiqua" pitchFamily="18" charset="0"/>
              </a:rPr>
            </a:br>
            <a:r>
              <a:rPr lang="en-US" sz="3600" b="1" dirty="0">
                <a:latin typeface="Book Antiqua" pitchFamily="18" charset="0"/>
              </a:rPr>
              <a:t>Laue Methods</a:t>
            </a:r>
          </a:p>
        </p:txBody>
      </p:sp>
      <p:pic>
        <p:nvPicPr>
          <p:cNvPr id="262150" name="Picture 6" descr="lauemethodreflected.jpg (9767 bytes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FFCC"/>
              </a:clrFrom>
              <a:clrTo>
                <a:srgbClr val="CDFFCC">
                  <a:alpha val="0"/>
                </a:srgbClr>
              </a:clrTo>
            </a:clrChange>
          </a:blip>
          <a:srcRect t="15680" b="3796"/>
          <a:stretch>
            <a:fillRect/>
          </a:stretch>
        </p:blipFill>
        <p:spPr bwMode="auto">
          <a:xfrm>
            <a:off x="477457" y="3153568"/>
            <a:ext cx="4103687" cy="25923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166107" y="6088698"/>
            <a:ext cx="8885602" cy="168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dirty="0"/>
              <a:t>The diffraction spots generally lay on: 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					an ellipse</a:t>
            </a:r>
          </a:p>
        </p:txBody>
      </p:sp>
      <p:pic>
        <p:nvPicPr>
          <p:cNvPr id="10" name="Picture 6" descr="lauemethod.jpg (11030 bytes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FFCC"/>
              </a:clrFrom>
              <a:clrTo>
                <a:srgbClr val="CD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4997" y="2747962"/>
            <a:ext cx="4176712" cy="3278187"/>
          </a:xfrm>
          <a:prstGeom prst="rect">
            <a:avLst/>
          </a:prstGeom>
          <a:noFill/>
        </p:spPr>
      </p:pic>
      <p:sp useBgFill="1">
        <p:nvSpPr>
          <p:cNvPr id="11" name="Rectangle 7"/>
          <p:cNvSpPr>
            <a:spLocks noChangeArrowheads="1"/>
          </p:cNvSpPr>
          <p:nvPr/>
        </p:nvSpPr>
        <p:spPr bwMode="auto">
          <a:xfrm>
            <a:off x="4936909" y="2925762"/>
            <a:ext cx="1584325" cy="503238"/>
          </a:xfrm>
          <a:prstGeom prst="rect">
            <a:avLst/>
          </a:prstGeom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432084" y="5754687"/>
            <a:ext cx="758825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 algn="l">
              <a:lnSpc>
                <a:spcPct val="90000"/>
              </a:lnSpc>
              <a:buSzPct val="85000"/>
            </a:pPr>
            <a:r>
              <a:rPr lang="tr-TR" sz="1600" b="1"/>
              <a:t>X-Ray</a:t>
            </a:r>
            <a:endParaRPr lang="en-US" sz="1600" b="1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313397" y="5589587"/>
            <a:ext cx="6540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 algn="l">
              <a:lnSpc>
                <a:spcPct val="90000"/>
              </a:lnSpc>
              <a:buSzPct val="85000"/>
            </a:pPr>
            <a:r>
              <a:rPr lang="tr-TR" sz="1800" b="1"/>
              <a:t>Film</a:t>
            </a:r>
            <a:endParaRPr lang="en-US" sz="1800" b="1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68709" y="5589587"/>
            <a:ext cx="873125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>
              <a:lnSpc>
                <a:spcPct val="90000"/>
              </a:lnSpc>
              <a:buSzPct val="85000"/>
            </a:pPr>
            <a:r>
              <a:rPr lang="tr-TR" sz="1600" b="1"/>
              <a:t>Single</a:t>
            </a:r>
          </a:p>
          <a:p>
            <a:pPr marL="660400" indent="-660400">
              <a:lnSpc>
                <a:spcPct val="90000"/>
              </a:lnSpc>
              <a:buSzPct val="85000"/>
            </a:pPr>
            <a:r>
              <a:rPr lang="tr-TR" sz="1600" b="1"/>
              <a:t>Crystal</a:t>
            </a:r>
            <a:endParaRPr lang="en-US" sz="1600" b="1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92" y="289788"/>
            <a:ext cx="2695857" cy="25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84106" y="1277700"/>
            <a:ext cx="5936043" cy="10795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In the back-reflection method</a:t>
            </a:r>
            <a:r>
              <a:rPr lang="en-US" sz="2800" dirty="0">
                <a:solidFill>
                  <a:srgbClr val="7030A0"/>
                </a:solidFill>
              </a:rPr>
              <a:t>, the film is placed </a:t>
            </a:r>
            <a:r>
              <a:rPr lang="en-US" sz="2800" b="1" dirty="0">
                <a:solidFill>
                  <a:srgbClr val="7030A0"/>
                </a:solidFill>
              </a:rPr>
              <a:t>between</a:t>
            </a:r>
            <a:r>
              <a:rPr lang="en-US" sz="2800" dirty="0">
                <a:solidFill>
                  <a:srgbClr val="7030A0"/>
                </a:solidFill>
              </a:rPr>
              <a:t> the x-ray source and the crystal. </a:t>
            </a:r>
            <a:r>
              <a:rPr lang="en-US" sz="2800" dirty="0"/>
              <a:t>The beams which are diffracted backward are recorded. 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311975" y="2876550"/>
            <a:ext cx="2572131" cy="107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2800" b="1" dirty="0">
                <a:solidFill>
                  <a:srgbClr val="FF0000"/>
                </a:solidFill>
              </a:rPr>
              <a:t>Which is this?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6410980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 hyperbola	</a:t>
            </a:r>
          </a:p>
        </p:txBody>
      </p: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385382" y="5426868"/>
            <a:ext cx="8318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 algn="l">
              <a:lnSpc>
                <a:spcPct val="90000"/>
              </a:lnSpc>
              <a:buSzPct val="85000"/>
            </a:pPr>
            <a:r>
              <a:rPr lang="tr-TR" sz="1800" b="1"/>
              <a:t>X-Ray</a:t>
            </a:r>
            <a:endParaRPr lang="en-US" sz="1800" b="1"/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1772857" y="5385593"/>
            <a:ext cx="65405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 algn="l">
              <a:lnSpc>
                <a:spcPct val="90000"/>
              </a:lnSpc>
              <a:buSzPct val="85000"/>
            </a:pPr>
            <a:r>
              <a:rPr lang="tr-TR" sz="1800" b="1"/>
              <a:t>Film</a:t>
            </a:r>
            <a:endParaRPr lang="en-US" sz="1800" b="1"/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2699957" y="4809330"/>
            <a:ext cx="873125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60400" indent="-660400">
              <a:lnSpc>
                <a:spcPct val="90000"/>
              </a:lnSpc>
              <a:buSzPct val="85000"/>
            </a:pPr>
            <a:r>
              <a:rPr lang="tr-TR" sz="1600" b="1" dirty="0"/>
              <a:t>Single</a:t>
            </a:r>
          </a:p>
          <a:p>
            <a:pPr marL="660400" indent="-660400">
              <a:lnSpc>
                <a:spcPct val="90000"/>
              </a:lnSpc>
              <a:buSzPct val="85000"/>
            </a:pPr>
            <a:r>
              <a:rPr lang="tr-TR" sz="1600" b="1" dirty="0"/>
              <a:t>Crystal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493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62148" grpId="0" build="p"/>
      <p:bldP spid="17" grpId="0"/>
      <p:bldP spid="2" grpId="0"/>
      <p:bldP spid="262152" grpId="0"/>
      <p:bldP spid="262153" grpId="0"/>
      <p:bldP spid="2621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5CEA-00E5-4BC1-A7C5-0CD0EA9ABAE7}" type="slidenum">
              <a:rPr lang="en-US"/>
              <a:pPr/>
              <a:t>13</a:t>
            </a:fld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144" y="1"/>
            <a:ext cx="7158037" cy="749300"/>
          </a:xfrm>
        </p:spPr>
        <p:txBody>
          <a:bodyPr/>
          <a:lstStyle/>
          <a:p>
            <a:r>
              <a:rPr lang="tr-TR" sz="3600" b="1" dirty="0">
                <a:latin typeface="Book Antiqua" pitchFamily="18" charset="0"/>
              </a:rPr>
              <a:t>LAUE METHOD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777950"/>
            <a:ext cx="7086600" cy="1295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400" dirty="0"/>
              <a:t>The diffracted beams form arrays of spots, that lie on curves on the film.</a:t>
            </a:r>
            <a:endParaRPr lang="tr-TR" sz="3400" dirty="0"/>
          </a:p>
        </p:txBody>
      </p:sp>
      <p:pic>
        <p:nvPicPr>
          <p:cNvPr id="202756" name="Picture 4" descr="lys_la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30000" contrast="48000"/>
          </a:blip>
          <a:srcRect/>
          <a:stretch>
            <a:fillRect/>
          </a:stretch>
        </p:blipFill>
        <p:spPr>
          <a:xfrm>
            <a:off x="35442" y="26582"/>
            <a:ext cx="2491852" cy="2488018"/>
          </a:xfrm>
          <a:noFill/>
          <a:ln/>
        </p:spPr>
      </p:pic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0" y="3187700"/>
            <a:ext cx="4724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n-US" sz="3600" dirty="0"/>
              <a:t>Each set of planes in the crystal picks out and diffracts a particular wavelength from the </a:t>
            </a:r>
            <a:r>
              <a:rPr lang="en-US" sz="3600" b="1" u="sng" dirty="0"/>
              <a:t>white</a:t>
            </a:r>
            <a:r>
              <a:rPr lang="en-US" sz="3600" b="1" dirty="0"/>
              <a:t> radiation </a:t>
            </a:r>
            <a:r>
              <a:rPr lang="en-US" sz="3600" dirty="0"/>
              <a:t>that </a:t>
            </a:r>
            <a:r>
              <a:rPr lang="en-US" sz="3600" dirty="0">
                <a:solidFill>
                  <a:schemeClr val="accent2"/>
                </a:solidFill>
              </a:rPr>
              <a:t>satisfies the Bragg law</a:t>
            </a:r>
            <a:r>
              <a:rPr lang="tr-TR" sz="3600" dirty="0">
                <a:solidFill>
                  <a:schemeClr val="accent2"/>
                </a:solidFill>
              </a:rPr>
              <a:t> </a:t>
            </a:r>
            <a:r>
              <a:rPr lang="en-US" sz="3600" dirty="0">
                <a:solidFill>
                  <a:schemeClr val="accent2"/>
                </a:solidFill>
              </a:rPr>
              <a:t>for the values of </a:t>
            </a:r>
            <a:r>
              <a:rPr lang="en-US" sz="3600" i="1" dirty="0">
                <a:solidFill>
                  <a:schemeClr val="accent2"/>
                </a:solidFill>
              </a:rPr>
              <a:t>d</a:t>
            </a:r>
            <a:r>
              <a:rPr lang="en-US" sz="3600" dirty="0">
                <a:solidFill>
                  <a:schemeClr val="accent2"/>
                </a:solidFill>
              </a:rPr>
              <a:t> and </a:t>
            </a:r>
            <a:r>
              <a:rPr lang="el-GR" sz="3600" dirty="0">
                <a:solidFill>
                  <a:schemeClr val="accent2"/>
                </a:solidFill>
                <a:cs typeface="Arial" charset="0"/>
              </a:rPr>
              <a:t>θ</a:t>
            </a:r>
            <a:r>
              <a:rPr lang="en-US" sz="3600" dirty="0"/>
              <a:t> involved. </a:t>
            </a:r>
          </a:p>
        </p:txBody>
      </p:sp>
      <p:pic>
        <p:nvPicPr>
          <p:cNvPr id="8" name="Picture 2" descr="http://www.jcrystal.com/steffenweber/qc/koqps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58" y="3077019"/>
            <a:ext cx="3693042" cy="38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2286" y="1804772"/>
            <a:ext cx="5685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</a:rPr>
              <a:t> The symmetry of the pattern reflects the symmetry of the crystal when viewed along the direction of the incident beam.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  <p:bldP spid="20275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736" y="1027906"/>
            <a:ext cx="4181339" cy="1143000"/>
          </a:xfrm>
        </p:spPr>
        <p:txBody>
          <a:bodyPr>
            <a:normAutofit fontScale="90000"/>
          </a:bodyPr>
          <a:lstStyle/>
          <a:p>
            <a:r>
              <a:rPr lang="tr-TR" sz="3800" b="1" dirty="0">
                <a:latin typeface="Book Antiqua" pitchFamily="18" charset="0"/>
              </a:rPr>
              <a:t>Crystal structure determination by Laue method</a:t>
            </a:r>
            <a:r>
              <a:rPr lang="en-US" sz="3800" b="1" dirty="0">
                <a:latin typeface="Book Antiqua" pitchFamily="18" charset="0"/>
              </a:rPr>
              <a:t>?</a:t>
            </a:r>
            <a:endParaRPr lang="tr-TR" sz="3800" b="1" dirty="0">
              <a:latin typeface="Book Antiqua" pitchFamily="18" charset="0"/>
            </a:endParaRP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" y="3276599"/>
            <a:ext cx="8763000" cy="3616569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tr-TR" sz="3600" dirty="0"/>
              <a:t>Although the Laue method  can be used,</a:t>
            </a:r>
            <a:r>
              <a:rPr lang="en-US" sz="3600" dirty="0"/>
              <a:t> </a:t>
            </a:r>
            <a:r>
              <a:rPr lang="tr-TR" sz="3600" dirty="0">
                <a:solidFill>
                  <a:schemeClr val="accent2"/>
                </a:solidFill>
              </a:rPr>
              <a:t>several wavelengths can reflect in different orders from the same set of planes</a:t>
            </a:r>
            <a:r>
              <a:rPr lang="tr-TR" sz="3600" dirty="0"/>
              <a:t>, </a:t>
            </a:r>
            <a:r>
              <a:rPr lang="en-US" sz="3600" dirty="0"/>
              <a:t>making</a:t>
            </a:r>
            <a:r>
              <a:rPr lang="tr-TR" sz="3600" dirty="0"/>
              <a:t> structure determination difficult</a:t>
            </a:r>
            <a:r>
              <a:rPr lang="en-US" sz="3600" dirty="0"/>
              <a:t> (use when structure known for orientation or strain)</a:t>
            </a:r>
            <a:r>
              <a:rPr lang="tr-TR" sz="3600" dirty="0"/>
              <a:t>.</a:t>
            </a:r>
          </a:p>
          <a:p>
            <a:pPr algn="just">
              <a:lnSpc>
                <a:spcPct val="90000"/>
              </a:lnSpc>
            </a:pPr>
            <a:r>
              <a:rPr lang="tr-TR" sz="3600" dirty="0"/>
              <a:t>Rotating crystal method overcomes this problem.  How? </a:t>
            </a:r>
          </a:p>
        </p:txBody>
      </p:sp>
      <p:sp>
        <p:nvSpPr>
          <p:cNvPr id="2" name="AutoShape 2" descr="data:image/jpeg;base64,/9j/4AAQSkZJRgABAQAAAQABAAD/2wCEAAkGBxQTEhUUEhMVFhUXGB0aGRgYGR8gIRkfHRoeHR4bGyEaHyggHRonHBwaITEhJSwrMC4uIB8zODMsNygtLisBCgoKBQUFDgUFDisZExkrKysrKysrKysrKysrKysrKysrKysrKysrKysrKysrKysrKysrKysrKysrKysrKysrK//AABEIAKUBMQMBIgACEQEDEQH/xAAbAAACAwEBAQAAAAAAAAAAAAAABQMEBgIBB//EAEUQAAIBAwIDBAUKBgAFAwUBAAECAwAEERIhBRMxIkFRYQYVMnGBFCNCUmJykZOh0iQzgpKisUNTc7LCFmPBNESDs9El/8QAFAEBAAAAAAAAAAAAAAAAAAAAAP/EABQRAQAAAAAAAAAAAAAAAAAAAAD/2gAMAwEAAhEDEQA/APs1zw5JDqbVnps7r+isBUXqWLwk/Nk/dTCigX+pYvCT82T91HqWLwk/Nk/dTCigX+pYvCT82T91HqWLwk/Nk/dTCigX+pYvCT82T91HqWLwk/Nk/dTCigX+pYvCT82T91HqWLwk/Nk/dTCigX+pYvCT82T91HqWLwk/Nk/dTCuJZVUFmIUDqScAe8mgpepYvCT82T91HqWLwk/Nk/dV2KVWGVIYeIOf9V3QL/UsXhJ+bJ+6j1LF4SfmyfuphRQL/UsXhJ+bJ+6j1LF4SfmyfuphRQL/AFLF4Sfmyfuo9SxeEn5sn7qYVXvbxYgC2SWOFVRkscE4AHkCaCv6li8JPzZP3UepYvCT82T91SwcRjYL2tJYkKr9liVOGGlsHbFcW/GIHkMaSozjGwYb58PHpvjpQc+pYvCT82T91HqWLwk/Nk/dUvrOHSrc6PSxwp1rhj4A53NR3nGYYnZHfDLHzCACcJnGdvPuoPPUsXhJ+bJ+6j1LF4SfmyfuqaLiULKrCWMqx0qdQ3Y/RG/teXWpoZ1fOhlbBwcEHB8DjoaCn6li8JPzZP3UepYvCT82T91MKKBf6li8JPzZP3UepYvCT82T91MKKBf6li8JPzZP3UepYvCT82T91MKKBf6li8JPzZP3UepYvCT82T91MKKBf6li8JPzZP3UepYvCT82T91MKKBf6li8JPzZP3UepYvCT82T91MKKCt8hT7X97f/ANoqzRQFFFFAUUUUBRRRQFFFL7ji6KdKBpXzjRGM4P2j7Kf1EUDCqt7xCOL22AJ6KN2byVRlmPkBVYwzy+24hX6se7keBdhgf0jPg1WbPh8cWSigE9WOSx97HJPxNBW588m0aCFfrybt8EU/qzfA13FwhNQeQtK46NIc481XZVPmAK64pxERAAKXlfaOMdWPeT9VB1LHoPEkA1uG30pneGXQ5WNXLRggIxPsNkncjtA+HUDbIWpuFQscmMA9dS9k/iuDXD2Dj+XO64HR8OPjntH+4UwriWVVGWIA8Scf7oFl3fTw6NUccgZgmUYqcnp2WyP8q6j44mWDpIhQ4bKEhTpDYLJkDssD176qcU4vC0tvEksbO0w7KsCcBHbOB7qgseLrHNdgpKzGcYEcTtkCCFfaC6eoO2aDQQXaP7Dq33WB/wBVNSA3sUsiLPayR6zpR5VQamAJ0jSxYHSGIyB0PfTBuGY/lyyx+5tQ/CQMKC/VHidk0nLZGCvG2pSwyDlSpBAIOMMdwdjjr0rlvlCnAaKTpscoffkah+gqhdcck1GNYXDD25FHMWMeYQ6mf7OPAnA6hT4hwt2lCmbmSOE5gCbqqTGRSp1YjXJ076iQBjJBrkehp0cvnKEMEUTFYsPmKNkDK2vAB1Z0kHG++9OuHXECdlZBqbclzh3Pic4OfLG3dimdBmn9FywkLypqkWRTpjwo1xRxAqpc4wIwcZ3zjbFW+KcB5ysOZp1RomdOcaSxz1HXV08qdUUGSl9D3YbzqGKtG2mMquhkjTZRJs2Ih3kb4xsKf8G4cIIuWCD25GyBj25Gc7ZO/a69/Xvq9RQFFFFAUUUUBRRRQFFFFAUUUUBRRRQFFFFAUUUUBRVLiXFoYBmaRU78Hr8ANzUBnuJf5aCJT9OXdvginb+oj3UDGWVVBZiFUDJJOAB4knpSe84+dOqCCWcZ9tRhQPrb9p1+4rZ7qsJwWM4M2Z2HfLg9euFwEXr3CofUzRYNrM0YH/Cftxn4E6k8tLADwNBFYIt0up7nmgHtRxEoqn6rjOvI71c7+FOoIFRQqKqqOgUAAe4Cs/eumoG8gaJxss8WSP70w6D74C+Zr2S+lt4uYsi3cRIC9BIxJwqqydiRicAZC+Z76DR1T4jfiIKAC8jnCRjqx7/co6lu78Aa78bTlJIgZmk2jj6Mzd48gMHLdAN81R7aOVUrJeyqCzdVgTO222EByAuxc5PcSoJuPcQe2lX+JiE76DMzAEhWlSMRwhjiMDWzjOc6SSNyRYtFtYhy14jI5JLNy2RmZie0zGJCxYn/AEO4CgWoWWWKScQojBlLojNMWQFpmaVSCdWUwoGAvgQKsqyDb1pJjwUQDHkMRUHKWcDDOi/m8nefB+Duq1MlghA08MT3zcv/AGNbVHmEbniVwfLVH/4xCvVurbr8tuD/AFN/4rQd3CTfKbRXjgjTWxAjJY7RP3lFAG/hU3C7FyZ2E7IrTucKq92F6sD9WkXovdySXSapJXQc5lMqkFTqwyLlVLRhTCQxB6nc741Ho0+YWPjNN/8Atcf/ABQew8DQSLI7yysmSvMfKqSMagowobBIzjIBI7zTSiigwd3Zk63QaZIrs82cHEhRnHYyNyvKlHXYBRgZAI1PELZ47Z0tRpcDs4xnr2iC2xcjJBbq2M99L76y1tfRLnVNErjH1tBjBH9i054Xdc2GKTprRWx95Qf/AJoEVnFlGELNcIpxJb3JLOp641SZYHvAbKnbBUb1as7aCQkRGSCRcao1YoV8MpnQR4EAg9xNMb7hySENukgGFkTZl+PQj7JBHlSu920i8XIU9i5jBGknvYDLRnxO6eOOlBfe2nXdJ1bykTOfihXH4GvGvZl9u3LecThv0fSf90o4ijgo9z/EWsQLhkXUWbGFMqLkMApJyoIJIOldOaZeicOm1j6YbU4VTlUDsWEa4+ioOn4bbbUEx43CDiRjEf8A3FKD4FhpP40wVgRkEEeIqK9hLxuitpZlIDddJIwD8OtZJuEwKiRSRtZSIAEmgYqjEfaHZOSfYlG/dnrQbOistIbmA5klcpt2wvMT+tP5qe8MwHiKaRXkxUMqxTIejRPjO/cGyv8AlQNaKWTcbjjGZ9UAH0pBhf7wSn61Yk4lEriMyIHOAFz1J3A95HQd9BbormRwoLMQABkk9AB1J8qI5AwDKQQRkEd4PQig6orwmvaAooooCiiigKKKKApJxMTyzNFFKI1VFZuzu2osMas9n2eoGad0gdpvl0vL5ZUQxZV9QO7SdGGR8MGgo29rNasxNvzoZMmTS4kkXPnIA8qbnsnLAdNXSubLikcaLJaSBoDkciTKFSNisRkxpYEY5T4A6DT0p4OIyrnmW7jAzmMhx8AMOT5aaXTvBI5eCZYbgjtK6lRJjuljfSW8NWzDxxsQdcO4hHMuqNsgHBHep71YdQ3katV899IJF1IqQNbXhyRJEGw+noqmPAnDE4CMRpGpjpxvr4rSfSpE2GwNSsA657wD2WxnbOaBnWc9IOE2wAbEiOzjStu7RtK+DgEKQCcZyx6DJyKscV4y9sqmVEcu2hFRwGkc9FVXwOgJPa2AJ6ClTcU5Lap1PyyVcKrA8uFNsjWMqEXbU2cucdOyAFuCIw6Y0VGu2QBVH8u3j6DwIiGPe7Du+i54Zw9YVIBLMx1O7e07d5P+gBsBgDAFR8Ht0RTpkErudTyZBLnHXbooGwUbAUwoPCKMUu9IIZHhxFqPaXUqtpZkDDWqt3MVz3j3jqKFjM25tZDIq7Pbykh0PgGbtKfsvkHuIFBFxMN8ofnPdInZ5Rg1acY7WvQD29WfaGMacfSrlL5EODxFge4TLGMfiimnVhxSOUlRlZF9qNxhl88d6+DDIPcausudjvQZ2O1nklSeO5t5QiOgHLOO2UJJZJCM9gd3eal4PBdQRBGihfBY5SVgSWYsdmjwNz9aknpGsMN07PaIytAoViAFLB3LgEKTzcFMDbNOeB8AVYINTTK4jXViWQb6d8gtjOc9aC562cHD2twPMBGH+Dk/pXQ45FjLcxfvRuP9rXr8OffRczL79DAf3JnHxqqRdJ/9zbv9+MqfxWTH6UFRuPWxvIWW4iOqOSMjWBuCjrkHfoH/ABph6MuOUyDHzcsiDBzsHJT/AAK1V4leyrGHe3hmQsq9l8+0wUHDJjAJ338apNHbtK0b8OIkRQ5KLH7LEgEFWBO6kY67UGtqnxa85UTOF1t0RPrsxwq+WSRv3dax3G7yONV5LX8LvIoJKzkKOpwJVaM5xo/qFNba7Z8T3OAtrGNYA6zlPnCvjpBKADO7sOooIrGymgkWG2kVmWPmXCuWKMzk4Cd8RZtZ2yAFHZOc1bgKtIeSTbXG5eFx2ZN92Kg4bfHziHO4B8KY8DtWSPVJ/NlYySeTMB2f6VCp7lFTcSs45ExKBgbhs4Kn6ysMFT5g0ENtxUahHMvKlOwUnKv/ANNujdM42bxAq/IgYEMAQdiDuD76ydzxFwjRmJr+DoZFUDQPt90uOuqIFhj2Sd6q8HvpJZxEtxzbdtQHLc5XSDk8zd3QNhCx0nUcb4OAbXYFs2m2lGrGfkxywx9gLlohuOmVH1aVSXfbLj//ADnwSyPhjLt9RTynOSO0rFzsDjpWnMkFsAoCpnoqjLMfJVBZj571X4hbvcoY2hjWM4zzgHJ8wgOAemCTt4UCnhcyyW08k6FZIw6M8rhhnTklDnCDfBUY0sCN8ZqX1RMxjaPSgPKJbmMMhVUMHiKlGcgYD5BG240DN+44NEkL7aisbBdWML2T7KgBV+AFMeG/yY/uL/2igys3ozPMoWYRYWIxhS7MGIhZA7AoB7bZxvjAPWvbv0cuDOXTlLHjTpDkcxQYiI2Gg4UhHQ7kANsu5rZUUGSsvR6dblJMosYIOFdiY1CuDEupcshZgeqjc7dha1tFFAUUUUBRRRQFFFFAUttx/FTf9OP/AHJTKlls38XMPCOL/clAhtOLSrnn3aRSs5BiniCqhz7MbjTrXGDqy2c93QNlurgj5y2imQ/ShkB/xlCj/I05dARggEHuNKZuA2qAsEWDxaJjF+JQr+tBSV7QZyk1qcZOzxgeeUPLP4mrlkXYZgvFmXu1KjY+MWn9RXXyCYAcm7J3/wCKgkBHhlSjfHJqjc2LntTWMEr97wsA3w1hSP7qA4zw+aYDmwqSuoBo2VshsakdJgoKNgZGrOwwQRXvAWht0w7S8wqOZJOrBmxsMsezgdwBx17ySYhPHFu0t5bDO/N1Mgz3a5A6Af1AVdtLi4I1RzWtyh6EZQ/ipdT+AoLotreYagI38GXH+13obh7A5jmkT7JIcf5gsPgRSyULqLS2Lq3fJFhifjGRJn4V5Hew50R3rRv0Ecx3z92YBz+NAcU43PBKkYijl1actq5ejW2hM5DZy223TaqHEjdSENJbRwOvsSrI7MufOOMjTnBKv2TtkGubuFru4kjdA5tShEkUzwlmYawukFgQvZOS3XoBirkFpEoxNFeDH15JZR+KO360EbXXZVb/AJcmnfnw5UofrFc8yL7ykjrnAru4W7XDR3Jlt8Aho40aXv3OexIuMeyAdujZqxbcK4bN7MVpKRscqjkZ7jnJHur1/RlYl/gXNqQc6EAMTeTRnYA+KaT591BUt7mOQMPWc8hU4cIsQKn6rBIdSnyO9SRtbnIzfSH33O/4aVqvMJOcOYwgnJAVugl67B17EnfhHQMN8eNXJPSCS2A+XxhQWCLNF2kYnpqX2oyd9u0Bj2qCGC0hbOLG5bzkYb/mTZ/Suk4cAexwyEebtGP+1Wp7HxGMnTrAb6rdk/ANgmrINBl5eGypaXZKxxu+ZEjjJKoUUY3IG5K5OABnx6m+ZQbq3kXcTQuur3FHT9C5pyw236VgP/UdukdpErrJPbzrDy0YZyGa33JIUdQcE58qDZcYuzHH2N5HISMeLN0+AGWPkppLI8UTw2pfswgSyE41SvkldgMszOHkbA6hfrUv4+178oWUxHlxxHRHDqZmZiNWH0kJJgADKgEMe2N6ccLt4bGAyTsiO+XlkdskljnTrbtMq+yo8AKC98pnkI5cYjT60vtfBB/5EHyr2PhS+1MzTMN8v7I9yDCDHjjPiTUDcSllQm1jQ7dl5Wwp8wFyxHvxVIM+f4q2nk9xV4/gikE/FTQNjxNTtEplP2PZGPFj2Rv7z5UruLS6DlkSERtu6xNokY+blcMMeGg+dX149bKQjSCI4GFlBj92BIBn4VU41CzSK+iWaLTgCGTSUbO77OurIwNjkY86CoLeBGJC3VpITkvliGwOpOZIj/VvUkvEJUi1w3MVySQqhgBqJ7maLZQBkk6dgCcVwt3FGBqurqAbj58HHxeZCP8AKqXFLXKibFje9oacx6GJ7vnFLjAGSTpwFDGg0Md4ZrPmldBeEtpznGVPf3jw6bdwpYnE5hBLIhRUtlUaGUkyaYkkbfUNOQwUbHx3zimcd5zrLm6dGuEtpznGVPQ948D4Yr2z4ZE6wyNGpcInaI+qAVz44O4z0PTFAr/9W7rmIrrZkjVj1Kuy5YqDpHYc9CcAd5xUV96YNyXkih6I2nW2O2IDMFZQCdOAQSD1x3HI0MnCoWGkxJjyGMZbVtjcHVvt37163C4Sukwx6emnQMexoxjGMaOz7tqBLdekrBiiRoWEka5LkjBuEhfcLjUC2w389J7NRL6X4g5zRMUCncEZLrCZiuO5dAPaz17sb05XgVsN+RH3fRHcwce7DqGH2hnrvXXqW3yTyY910kaRgqRgjHTpt7tqBfc8eYRFtAVkuY4XBOR2nQEg7fQcHfGDVZPTFcEtEwwxQYbIZzEJUUZAyWUkZxjUMbgg1oHsoyCDGhDMHIKjdhjDHxbYb+Qqn6ggGkKgVQ6uVAGHZPYLZGSVwMe4DoMUFC39KuYQqQlizYTtYBGplJJIGnBXON+yR35UaOqkPDIlYssaBidRIHfvv5bsx95J6k1boCiiigKy3E5rgXUwt48kxw6nypKDVLkhGZdRx037/KtTS+3H8TMfsR/7egTRccuF2fklvtrJBt5ag6E+5sVDxniDSpGzWz/Nyayu0sb4Rlw3I1sMFtQOg4KjbwcycfhORFqnIOCIRqAPgW9gH3kUuuuHM5aV47e0UbmTrIR4llKqnxL0CqC9s85a3eA5yTA5HxKxMsnwZPhTWC7zvBxDqNo7hB/oiOQfEml1xNGkIAlmuI8byXHL5bZ6ZeZRkHuCavdVW0sJJAqi0Ug/zGhaS3RfupIMSjp9ECg1bXV0uDyY5RjrHJpJ9yuMY/qrLGxVstdC4t5jI+DyUdAC50YaNWCjRjfUp8Tmomto0l5EUtxDLnJEceoKPti0ZQo83Az50J6Tzxdk3EM+GYNoKuyBAWbXH806hVUk7sfImgZ2ttcY/hr6N/qrqzkfaEhkbr9UrUsnEb5UxcWKTAHflkb+5WLHPvxVm7gaQfxVhDNjo0ZV8+YEoQqfcT76XtFbJkrPeWWNu20gRT5CYNF+G1Ai41xPhaI7yW01pNpOHEcsfaAOAzQd2frbVpPRm1uWtYpEvXZiCRzlV1ZSx0M2AjqxTSSNW2TtUJ4jc89Iori2uI2C4Z03JZZT7UTaSPmTkhdtXQ4qybEKSz8P0MTu9pIN/Mkcpj+BoL16kh/nWkc47yhXP4SY/AMarQ3NuDpEs9s3g+pQM+HNBjP9Oa4ju448fxk0IOQFuRtn70qhj/dTHXdAAgW86kdxaMn3fzFP4igU3nEpeatv8xcxuFBZ+ye3zdPshlb+U2dlxtUEvBpBIC4nEKqV5YKy4DEahGxIkCsBg5VjpyF05NX4YYIpeaeHGOTG8kcaN1/6Z1E7nfHefGlcN4rSurvec0EuTE7bIzHl5hJyBpGn2MZB3oNTHxKBxjUv3XGk/wBrgEfhUi8NjG6Ar39hiP0BwaRpdqxEfy1C5+hcxAMQe7T82TUnq6VcjkIB9a2maM7dOwQF/U0E1jZ857gTu8qpLoVGI0hdEbbhQAxyx3bJqncpYLLoXDyFxLyI5NtQIAcpqEYIYA5ONxnqKTcKhkmublObI2mXJt5wUDDlxhjzIDpkxlRghgMjIyaY3PArYLpeweJTufk+CgP3Uxn+ygszcYlfszc2yySM8vWfI8wB4V+OfhXHDrSRQxt5rW4kK7SSA6yfFyrNkeShR3bVVtuExZ5dtfPHIDkRsSp8fYDJkfA1BxSyuIwpuI4bgltKtoRm3ydgeUV2BOznYHrQRTQypKsdxb27O2kCSLMeNR0rqaNg4DNkDC9x8CacCC6TZRcIB9SSOZT5ETaZPwIpeOFLj5RPbc6Plhtrh3XAyyty58BWUMSNzjJxvTvh/D1dBJBLcw5yNDOTpIOCpSXUAQR3UC+54/KI3V+Rq0n+cksC/ZyXV1O+M4Jpj6H8J+TwnZV5ja9CNqVeyBkHAyzY1se8sapekTzALEJ4JG1K5iaNtbKraukZbIJA+iB517LeT29tHpQJGnLRnlI5h1MEysa9nVkg4LeWCdqDUOwAJYgDvz0rH8TvbCSTTFaC8mToIYgQp6ENKcRKeoILZwdxg1d41YQCNluJi8kisqcw6u0VIzHEowSM52XNL/Q+KVonhVVs1Rs8pF7ahuhUMoVEYhmGzdTnSQRQHGLy95eZjBbxtleRG2uVww0+3jSuM5IVT09oCnllxYAIgjkZVCI8igFUZlXAPa1n2lyVUgZ3IwcdPwmKGKVkXLmNg0jEs7dk9WbLEeXSoLDhDaBpmZY5NEjIBvkKuQrA5CNpGRg5yd96Bj62g2+ej3bQO0N2wTgeJwCfga5l4vCIXnDh40BJKb9Bnb4UrT0TXK65C2hdC4UDsCKSMA9e1iVjq92wqWD0aAgnhaViZxhnyxIGkKMcxmOcDxx5CgZx8SiZtIkQtq04yOuGOPfhWP8ASfCo/XNvgtzo9IUMTqGADjB9x1L+I8aQ3fom5V8TM7yGMa2O8YSRm1AsW30uy6RgYOAFBNWE9D4w5YO+nVqRcsQpMiyMACxUKSgGFUYB79qDSK2RkdDXtFFAUUUUBRRRQFZH0ljlkkmjS256FYS6B0GtQ76kIcgEFfPyrXUiku3juZisEkq6I8mMpkHtbaXZSdiDkZoFPCOITi3gilxZFY1Ri6Fm7KgZVsclSSDjd9u6n1pwqAnWTz2G4aRteD3ED2V/pArn/wBQw7hy8R/92NlH4kaT+NZO1sBy1Ja4Z12aeBkmViPpDcypnrpAAHQUFzjoe3v1unSPlhWUTSyKoGsIBGg3fXrQnCrvnHfRdXsjrqnchDuNZNvGfAKgJuJD5HSD3ClvGrH5Uip6wTWp7CygxNuMEHXlskbbDI6jBptaJc2xLnh6St9J45dTt37NMdbe44oObHh0jqFSNynXtD5PDk+ES/PP/wDkO/jUnFOEW0UUa37rIhcLHAkWmMuSNKpGgLMdWPaZt8VcHprApxPHc2/iZYWCjxyy6kH41X4ssHEVQ2l5BrAZQQQ/ZbTq7IYHVlFIPdigkeylcFol+Rj68khJA8eWrcseWo+8VWu+PyRL8zOtxjALzKqJnvxKukHP2EkOe6l3FGxerFd3fYB2DaQzHRzA6LjSEBDJspfKjt9RT6xjA3tLQ5PWa4JBI97apW8gQo8xQI7S1Et4854bqiMKBZkAQhg0hbSsnLkOQy9oDfGKYjiFpE2gX0ts23ZlfYEnAHz4YZPgDTk8HeTPyid3B/4afNp8dJ1t7ixHlWO4WY7YyF7YtICoV5wI40fBDrGWG0edwIkYkHv7g2EJucHt29wuPAoT97BdTn3CqDW0QyHsZYftwdD5/MNr/FaWDhc106yaNGN9WGgUbdQEIuJTv0do126VBLx8QkwwXk95cDqkaI6qTuAx0kov9RbHjQMLziKpHm2vX5hYKsU2k5LEKNQkVZAoJ3Oeniah4MLpLl572Eb50tbrrBysa9zs4X5vIGOrGrPrW5WLmXsFokYUZMkugk9SApV1xjplgT3gVn7KdZLgTW0F3bQewXiUaRpEgYcpS4JZzEQxj3UA5HeGg9Jr6G5RIx86mv523JEbyLpI2E2jIDFSRkZx8CuThdqgHKuL+yz7PafQPL5xXix8ab216z5WO7tbkjYJKArZHUNo6HuI0beFeNbLHu1lLCRnLWr5X34jKs3xSgW+idlKtxcyrcRXRDFUJwh7aRM5PLBU5KoM/Z8zWjuONtF/OtpQuQAyaZASe7CnX/jWChuYvl0iLIsmuQHTKgWXpbppRlCSK3bZu/Zfea1XGLeNhyo7q51hh2IiJSCpyM8xW0nI+kRQaOSKOZBqVZEYBhqAIPgd6TcU9G7QgGQtGqnOBMyr7JU7atOCrEHyNR3F7PEYI9CQQuwiQ6tcoODpymNGCB1DNjbbGcKvSK15F3DMumZ8b82U6lwHHZRVY6WLjIRRui57sBZn4ckqmO0FyEcYLLIVjA6YUTBsjHTQpFSJEsK8qe5kkO55UOcnJLEuV7eSScsSq56AdKY2UJuV1yTsUORy0DRAEbENn5zUDtjI91IrSNVu5I2gklVc6IRHiOMh+yVziIllIfU5JznHeAFqC/dhos4RGC3aMaqx95cnkhvE5kPlXkvDVRw9zOQ59lUzJKTsNmIJUf8ASRMeNXbi9bISWURn/kW/bfyBbTlR7lGPrd9Qtz4v/p7QxxsMtJlZJicj2lZxnbO5dj02oJba1kCkwxpaqfalm7crL59rY9CNbNjvWoLTi9vHKywu1xO+nU7sACBnGHbSmkZPZjBxk7b1Xnjt5GVpLuaOVOhnUKM+IjlTl5+0oz50w4FftM8kM3KlCglWVQMrzHjwVyR9DOQd89NtwocQu7l5ZY5XVITGQogPa1ctnIdmG66VOCunB8e7U8OPzUf3F/7RS2b0ftohLLFCiSGJlyuwxjuUdkHbqBmlCwMUGA/yrmR8twGwEBXo3s8vl6tS95ztkig2VFYee9vl0MB7aIXdlI0EiU6AFR+8ID2Sd+oyCJeIzXpQEl1yw1LGnsBeUxKkrqP/ABBv1G2KDZ0Vhnvbx5QDzBGsit2VOcETKUfsAYzysjLYznV4TcPv70qikMraQGXl7R4eNUYE+0WQuxGTjfpp3DZ0Vmrqa4EKMQ7SRzS7hd2VY5ghKjAOex4AnFL4eL3g5atuZJmgU6e/SsqyZMa5URrMM6QMhdupoNrRWP4Le30jRCXsAuhkwpJHYdnj7UagKGEaggudz2jsa2FAUUUUBSOXhiS3ErFpFYLGAySMp6McHBwRknqDTys7xDirW80r/J5ZY8R6jFgsmzblCQSuO9cnyoLRsLlAOVdB8d08YbPxjKEe/BpbxEKhV7myjZ2dUV4CC5J6YyEcd5wCcAE02g9IIGAOsqCAQWUgHPgxGk/A1n+IyGZpBNcyInNzEUTVHpVVKtzEXUr6tWe2p7sY6hLNLbYw9xcQKc5S5UlD7zcIRj3NVG6tjbiNo2heJm627NCRsSWAVnic46KQuatRC90/w13b3IxukhGMe9QWz94mqXEnXH8bwdiAQdUAViCNww0EEEHvBzQaprK5QfNXIfH/AD4wc/GMp/o1nuP3NsGK31hHK+AWaJObpU7BnJRSmSDgZycHGcUWfH7V2CQcSkhbP8q4G58sXKiQ/BquXHDrzUZ7eaEuwGvTssoXOnIYPuMndWXO2egoM9c3tqzxGxubiORsgKpdug2i0yq6orHrpx061vGt7hfYmVvKRNz/AFIRj+01krvikiMi3fD1Zm21KACTkDIILKAMjdnXqKvLNFGAomvLM46Sguo36apRInwV6DQ/KpV9qDP/AE3B/wC7SaxXD72SK6nkeFldtQWa6yiL88+kIxyQvKMeUXAyu+CcnUWtxclSY5La4GeoJTbzK6xn4CpPXJUHn280eBuQvMU+7lFjj7yigSeknCTPas0sslyMqXjgJVWTUNYREOX7PczMTjA64q3wC2uBbxRxwx2ihRr7K6icb6UTsKT11MT92rkTWU50oYi3gp0uD8MMDSm0muXZxbzoNEjryZHy4CsR2i6ux1ABh02YbnrQPrXgUSHWwMkuCObIdT4PXSfoA+CgDyrPHhcNmNNxdTSc6TKRKNOs6UjUERgM3ZVASx0k9cZpgOMXaD522O3UgEgjy5RkOfeopJ6Q3sd3oPOa2ZCobUgckCWOUaQrZBDxruw6E7UDa+tvmtMot7O1A6FUZt+4ahykOfJ8moLThzlAlks8SgYE08knf9JYnOW8gwQdOo2pnw2G2yJDKJpf+ZK2+fsqcKnuQCmt/IyxSMoyyoxA8wCR+tB874BxBWkuxdvNNJHMMoq6FyIVUl8YVRtjLvgjfvp9bXs0o0WqCKHGxhUY79xI4EYGfqLJ76S+hxEjXTmN7yYzgc1wFQgRoFc5AjXs4Hzak7dDWiluy7FHmZzjBgtAfwaTqveM6o6Cn6vSNwbiX54g4SHU8pG+RrOqUjfqoQVe3iUsqQ2aHd5ZSGdvfg41dN2ZvdVWC6dRgxmxXUQcRcxiB3l1DRDPXfV+NVJ4+SrzwXUNy2cgXGGbcjYOpGhR904HdQMeD8Xj7cVqTO+os7ysEyxx1GA2MYA0pjbGa9kS6JBuUkYZPZtXAXA3BOorKenQHx2qTVJKiPNYxyhlVhoZSwyAdxKF6eTVAzQx7JNc2hIz2wxUZ7vng8Y37lIoL9jxS0ixGum3ydkdDFkn74AZifDOarcR4e3PkkeKSZW0hGik0tEukBlA1LtqBbIOTnGNhUV9Z3FxEumS1uEDhhnKhgAQQ2nWCd89BuK0tvHpRVznSAM+OBjNBmFuoV2N5PDkYCXS9n8Zly3wapLeKW0SSSNLN48amMS8ktgdTjWrHHurQ3ciKpMhUL36sY/Wsj6RR2xiLC2IjLIrS63gX5yQR/QKuwywPTB8aB+1+JrNplDANCzaT1U6TlTjIyDkbZ6Vfsx82n3R/qsZFaB47iIzF4obddESBkVTpk6763yAvtsw7+taCLjah1i0SNgIHdQuELKCNQ1a9O47QUqM7nY4BzRS6945BEmt5Vxp1AA5LDSW7I78gE/CvYuNQkbyKp0ayrEZUYBOcEjI1LnBPUeIoGFFVIOKQuVVZEJYZAB69f17LbeR8DVugK4MK6g+kagCA2NwDjIB64OBt5Cu6KAooooCiiigKWPzI5ZHEZdGCY0kZBGQQQxHvyDTOigzFw8Ss0kMnyWQnLrMhWOU/aDYUk/XQ56Z1YxSbi0drnnMnyW720mNuxOxOAAylVl36+y4G5wK35GdjSy/9HbWZSkkEbKSCRpwCR0O3f50GP4kimyF1LpWXtBMxtMGKlsOjBRMI2VS4bUMKckkCr1jJcsrNC0mpPbhaQGRCRkAiXWrA9xWQKe49cO770f1poWeVcHKZw2g4IypI1dCRuSMEjBzSFvQ6VYgBLK0ixcpZVlw2jbsFGXlldu/fwIoK1v6V/KAI3gjuQch42ibUmNm5gjEyDvG5APccV1BZ2AY8qKa1YEH+FkYfikDHs+TJjxFaDgsi20ZEiTKxILMyAg7BRjk6kRFAChdsAeOSWOq3uB1il/tOP8A5FBk5eHvMycniiSlc5jmRNbKWVihMZRlGUUZ0k9etaZL24APNtgcf8qQNn4OEI/Wsp6XQH5VDDCIQWKAiQsWIYSEso1aVVBFndTnONqmh4Dfo5MU8GnuCtIp8s51xY8uXQNJzYs+uWLkSA/zHRoT8JBgH4Mat29ozANbXpZT016ZVx7wQx9+qqpn4hHjMccy43xjI8s5XPwSkN/OflcJ+TfJ8e1LlUUHmRtli2hn7CyLjB9rzoGfHeDXdxJAHjtyI5A3NV2BTDKdaoyE6wFIGH+kac+kVnAY2kmgSUqNsqNWScABuq7kb52qbi98yW8kkAEjquVA7Q9+FOWAG+BucYFLYLmWVWVZbS6jPZK7qcdCGwXB92BQQMkkYHZvYcYJ0MJ19wDanI9wFePxQnCNLaTZ2McwaBz/AEvqz/aKI7Yo38m7tt/ahcSIcfYy+B/QK6W/L9jnW04+pPGY3694P7BQeSWEIU6rOWMEZPIOpf7Yzv8A2VFBbRqdNvfcsnOIpNj8EJQj8DVg2yqQGs5Yx3SW8m34Rsr/AOJrjXHIAguwx3xHdxAn8GEb/HegocO4fM812twnPTWgOiXQG+Yj6ppUHbHViPKrLTQ24WNZLmz2GhXXXGOigZIZQuSoxqHUeNV7HhEiy3JWNc60wbeZo/8AgoNlbKHp3k1Lc9l1lupLiNI9OrmQq2dLq4zJBlFUOoOTjbNA1s7ydlBintLoDqVJTPxVpBn4VzxKKOVcXdgJBjfspKB7vpH4LTFuH282JNEbahkOAMkHvDDeqs3DxCCy3UkSgdHYOg/NBb8GFBXskgcmK3uZY3UAmMsdSrnY8ucEhe7oBV1orpB2Xhl8nUocfeUsM/00jsYblrozjRKuOy3LaIA40nJdmZlwMgKuM753qzd8PuHbNzexondHGmkf1FnJY+/byoPPRtjbxFJFQy5AMduTJuEC6mOldLNp1Etgb9T1q1dXN4zMBBy4sDDI6NI3iNL4RPfl/hVH0S4zGLca5ASSNIWMAsSilgEjXtBXLLqA7upxmnInuJPYjEI+tJ2m94RDgfFvhQZ3jEcYjeZ7e7WdY3CSMzEg6TjeJyFGcdMCpeBXourTQYZp0J7JnVkyA2ULM4BJDDIZQSMKetP4+EJnVIWmbxkOQPcoARfgM0xoEVn6P7MJGwJPbRC3a2xh5HJkfbbqu3dUl/wHmyBmk7CsrKNA1IVxtG/VUbThhg5BYZAOKc0UGcj9FRgB5mYiMxjCgYXltGPHfDZz3nwGw5u/RTXNzjO+QSUBGQpzGw2JxgNEpwAMjVnJwRpaKDP2/owBOJmlZjq5jLuFLhSoYKG0gYPgTsN+udBRRQFFFFAUUUUBRRRQFFFFAUUUUBRRRQFVrmwik9uNG96g1ZooEtz6MwOBsdvZ1Yk0/dEoYD4YqpL6LqBtDaSeAMXL/FkyP8a0tFB834j6Nyo2YreQI0gaRVnfsjB/luja+WSF1JozjVpxmnPCeHWyRJG9zOHA31zzR5JOcBZH6Z2A32AG9a+uZIwwIYAg9QRkH8aBBceiMT7824U/WSUq39yjV+tIeO2CxypFma5ZtIxIITy9ZIQl2USZJVhsa2A4PEM6FMef+WxX9FOKVcQ9FeZIsvyiTWnslvLVjJj0E41NjOcZNAvt7biCEBYmVR3i5DHbu0TK+3ucV1b8dldPnIFlwdMiPGUdD4ME5q9N8kgEYINXl4VIudYmf7ly/wDptOPxqubGANzFe5t51GBJKZCMZzpbWTG6E5BGdsnBU70EVrcWZJ0JLCw9oQMTpP2kgYgf1KK94XxLm3bwc9LmLpoZVLIOWraiQB2dR0YK9e/uqtFaPd3iSPCg5eA0qhWjlj0k7NuWYvpwp3QK2/aBbUvwlfoPLGR0Kv8Aph8jHwoFnDuCQie55amLtp/KZkH8pOqqQp/CqHpVOI42ja+UfS0vEJGGj5zpGUOMITv3A1f4fw1mnuOZPIyh07IwgPzSe0UAYn4geVLr70QsY2bW8gVx/IBDAsNWHVQpkZxrbG5G/Q0Haz3SW0ccOmKSU4iLjUxLZdnKBtKIoLNjU2wA6kVdtvRt1w812zyAbyaEB+GsMEHfhcCqvAuDyo5kjULkaVMqhQikgsVijOAznBbdBlR2Rvl2nBUP89mnOc/OY0g+SABRju2J86BZLBFJsnyi58+a4jPvYEIR7gfdU9p6OjYsI4xj2YVAPxkI1n3jTT+igr2djHEMRoq+OBufMnqT5mrFFFAUUUUBRRRQFFFFAUUUUBRRRQFFFFAUUUUBRRRQFFFFAUUUUBRRRQFFFFAUUUUBRRRQFFFFBVl4fE3VF94GD+I3qL1ey/y5pF8iQ4/zBP617RQL7XhUxkmL3J0uwOI0CHZFXBYlj3ZyunrTWzsI4h2EA8T1J97HJPxNFFBZooooCiiigKKKKAooooCiiigKKKKAooooCiiigKKKKAooooP/2Q=="/>
          <p:cNvSpPr>
            <a:spLocks noChangeAspect="1" noChangeArrowheads="1"/>
          </p:cNvSpPr>
          <p:nvPr/>
        </p:nvSpPr>
        <p:spPr bwMode="auto">
          <a:xfrm>
            <a:off x="155575" y="-982663"/>
            <a:ext cx="37814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lys_laue"/>
          <p:cNvPicPr>
            <a:picLocks noChangeAspect="1" noChangeArrowheads="1"/>
          </p:cNvPicPr>
          <p:nvPr/>
        </p:nvPicPr>
        <p:blipFill>
          <a:blip r:embed="rId3">
            <a:lum bright="30000" contrast="48000"/>
          </a:blip>
          <a:srcRect/>
          <a:stretch>
            <a:fillRect/>
          </a:stretch>
        </p:blipFill>
        <p:spPr>
          <a:xfrm>
            <a:off x="5029200" y="41275"/>
            <a:ext cx="3177652" cy="31727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4156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12" name="Picture 36" descr="http://chemwiki.ucdavis.edu/@api/deki/files/867/=rotatingcrys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2004694"/>
            <a:ext cx="5410200" cy="32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1" name="Rectangle 7"/>
          <p:cNvSpPr>
            <a:spLocks noGrp="1" noChangeArrowheads="1"/>
          </p:cNvSpPr>
          <p:nvPr>
            <p:ph type="title"/>
          </p:nvPr>
        </p:nvSpPr>
        <p:spPr>
          <a:xfrm>
            <a:off x="2590800" y="-228600"/>
            <a:ext cx="6553200" cy="1527175"/>
          </a:xfrm>
        </p:spPr>
        <p:txBody>
          <a:bodyPr/>
          <a:lstStyle/>
          <a:p>
            <a:r>
              <a:rPr lang="tr-TR" sz="3400" b="1" dirty="0">
                <a:latin typeface="Book Antiqua" pitchFamily="18" charset="0"/>
              </a:rPr>
              <a:t>ROTATING CRYSTAL METHOD</a:t>
            </a:r>
            <a:endParaRPr lang="en-US" sz="3400" b="1" dirty="0">
              <a:latin typeface="Book Antiqua" pitchFamily="18" charset="0"/>
            </a:endParaRPr>
          </a:p>
        </p:txBody>
      </p:sp>
      <p:sp>
        <p:nvSpPr>
          <p:cNvPr id="931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99164" y="1178016"/>
            <a:ext cx="4846637" cy="4038473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dirty="0"/>
              <a:t>A </a:t>
            </a:r>
            <a:r>
              <a:rPr lang="en-US" dirty="0">
                <a:solidFill>
                  <a:schemeClr val="accent2"/>
                </a:solidFill>
              </a:rPr>
              <a:t>single crystal</a:t>
            </a:r>
            <a:r>
              <a:rPr lang="en-US" dirty="0"/>
              <a:t> is mounted with a rotation axis perpendicular to a </a:t>
            </a:r>
            <a:r>
              <a:rPr lang="en-US" b="1" dirty="0">
                <a:solidFill>
                  <a:schemeClr val="accent2"/>
                </a:solidFill>
              </a:rPr>
              <a:t>monochromatic</a:t>
            </a:r>
            <a:r>
              <a:rPr lang="en-US" dirty="0">
                <a:solidFill>
                  <a:schemeClr val="accent2"/>
                </a:solidFill>
              </a:rPr>
              <a:t> x-ray beam</a:t>
            </a:r>
            <a:r>
              <a:rPr lang="en-US" dirty="0"/>
              <a:t>.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dirty="0"/>
              <a:t>A cylindrical film is placed around it and the </a:t>
            </a:r>
            <a:r>
              <a:rPr lang="en-US" sz="2800" dirty="0">
                <a:solidFill>
                  <a:schemeClr val="accent2"/>
                </a:solidFill>
              </a:rPr>
              <a:t>crystal is rotated</a:t>
            </a:r>
            <a:r>
              <a:rPr lang="en-US" sz="2800" dirty="0"/>
              <a:t>. Or a detector is rotated.</a:t>
            </a: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0" y="5071730"/>
            <a:ext cx="8855074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¢"/>
            </a:pPr>
            <a:endParaRPr lang="tr-TR" sz="3200" dirty="0"/>
          </a:p>
          <a:p>
            <a:pPr algn="just">
              <a:lnSpc>
                <a:spcPct val="90000"/>
              </a:lnSpc>
            </a:pPr>
            <a:r>
              <a:rPr lang="en-US" sz="3200" dirty="0">
                <a:solidFill>
                  <a:schemeClr val="accent2"/>
                </a:solidFill>
              </a:rPr>
              <a:t>Sets of lattice planes will at some point </a:t>
            </a:r>
            <a:r>
              <a:rPr lang="tr-TR" sz="3200" dirty="0">
                <a:solidFill>
                  <a:schemeClr val="accent2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make the correct Bragg angle</a:t>
            </a:r>
            <a:r>
              <a:rPr lang="en-US" sz="3200" dirty="0"/>
              <a:t>,</a:t>
            </a:r>
            <a:r>
              <a:rPr lang="tr-TR" sz="3200" dirty="0"/>
              <a:t> </a:t>
            </a:r>
            <a:r>
              <a:rPr lang="en-US" sz="3200" dirty="0"/>
              <a:t>and at that point a diffracted beam will be formed.  </a:t>
            </a:r>
          </a:p>
        </p:txBody>
      </p:sp>
      <p:pic>
        <p:nvPicPr>
          <p:cNvPr id="485414" name="Picture 38" descr="https://encrypted-tbn1.gstatic.com/images?q=tbn:ANd9GcTW8wcdGPU00qnGynOvh--g5gB8t06eKWZZ9EpQgHmqaYZNVJ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" y="21178"/>
            <a:ext cx="2413268" cy="18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95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5" name="Rectangle 9"/>
          <p:cNvSpPr>
            <a:spLocks noGrp="1" noChangeArrowheads="1"/>
          </p:cNvSpPr>
          <p:nvPr>
            <p:ph type="title"/>
          </p:nvPr>
        </p:nvSpPr>
        <p:spPr>
          <a:xfrm>
            <a:off x="471233" y="-228600"/>
            <a:ext cx="8229600" cy="1143000"/>
          </a:xfrm>
        </p:spPr>
        <p:txBody>
          <a:bodyPr/>
          <a:lstStyle/>
          <a:p>
            <a:pPr marL="1066800" indent="-1066800"/>
            <a:r>
              <a:rPr lang="tr-TR" sz="3600" b="1" dirty="0">
                <a:latin typeface="Book Antiqua" pitchFamily="18" charset="0"/>
              </a:rPr>
              <a:t>Rotating Crystal Method</a:t>
            </a:r>
            <a:endParaRPr lang="en-US" sz="3600" b="1" dirty="0">
              <a:latin typeface="Book Antiqua" pitchFamily="18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616325" y="4584955"/>
            <a:ext cx="5527675" cy="2290762"/>
            <a:chOff x="1020" y="2341"/>
            <a:chExt cx="3482" cy="1443"/>
          </a:xfrm>
        </p:grpSpPr>
        <p:sp>
          <p:nvSpPr>
            <p:cNvPr id="270351" name="Rectangle 15"/>
            <p:cNvSpPr>
              <a:spLocks noChangeArrowheads="1"/>
            </p:cNvSpPr>
            <p:nvPr/>
          </p:nvSpPr>
          <p:spPr bwMode="auto">
            <a:xfrm>
              <a:off x="3703" y="2983"/>
              <a:ext cx="532" cy="21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660400" indent="-660400">
                <a:lnSpc>
                  <a:spcPct val="90000"/>
                </a:lnSpc>
                <a:buSzPct val="85000"/>
                <a:buFont typeface="Wingdings" pitchFamily="2" charset="2"/>
                <a:buChar char="þ"/>
              </a:pPr>
              <a:endParaRPr lang="tr-TR" sz="1800"/>
            </a:p>
          </p:txBody>
        </p:sp>
        <p:pic>
          <p:nvPicPr>
            <p:cNvPr id="270347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977" t="69849" r="37350" b="13564"/>
            <a:stretch>
              <a:fillRect/>
            </a:stretch>
          </p:blipFill>
          <p:spPr bwMode="auto">
            <a:xfrm>
              <a:off x="3141" y="2523"/>
              <a:ext cx="1361" cy="9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65" y="2388"/>
              <a:ext cx="2086" cy="1396"/>
              <a:chOff x="2788" y="1208"/>
              <a:chExt cx="2404" cy="1669"/>
            </a:xfrm>
          </p:grpSpPr>
          <p:pic>
            <p:nvPicPr>
              <p:cNvPr id="270349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0384" t="37210" r="33038" b="38194"/>
              <a:stretch>
                <a:fillRect/>
              </a:stretch>
            </p:blipFill>
            <p:spPr bwMode="auto">
              <a:xfrm>
                <a:off x="2788" y="1208"/>
                <a:ext cx="2404" cy="16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 useBgFill="1">
            <p:nvSpPr>
              <p:cNvPr id="270350" name="Rectangle 14"/>
              <p:cNvSpPr>
                <a:spLocks noChangeArrowheads="1"/>
              </p:cNvSpPr>
              <p:nvPr/>
            </p:nvSpPr>
            <p:spPr bwMode="auto">
              <a:xfrm>
                <a:off x="3651" y="2568"/>
                <a:ext cx="953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0353" name="Text Box 17"/>
            <p:cNvSpPr txBox="1">
              <a:spLocks noChangeArrowheads="1"/>
            </p:cNvSpPr>
            <p:nvPr/>
          </p:nvSpPr>
          <p:spPr bwMode="auto">
            <a:xfrm>
              <a:off x="3731" y="3475"/>
              <a:ext cx="297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660400" indent="-660400" algn="l">
                <a:lnSpc>
                  <a:spcPct val="90000"/>
                </a:lnSpc>
                <a:buSzPct val="85000"/>
              </a:pPr>
              <a:r>
                <a:rPr lang="tr-TR" sz="1200"/>
                <a:t>Film</a:t>
              </a:r>
              <a:endParaRPr lang="en-US" sz="1200"/>
            </a:p>
          </p:txBody>
        </p:sp>
        <p:sp useBgFill="1">
          <p:nvSpPr>
            <p:cNvPr id="270356" name="Rectangle 20"/>
            <p:cNvSpPr>
              <a:spLocks noChangeArrowheads="1"/>
            </p:cNvSpPr>
            <p:nvPr/>
          </p:nvSpPr>
          <p:spPr bwMode="auto">
            <a:xfrm>
              <a:off x="1020" y="2341"/>
              <a:ext cx="1588" cy="91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 useBgFill="1">
          <p:nvSpPr>
            <p:cNvPr id="270362" name="Rectangle 26"/>
            <p:cNvSpPr>
              <a:spLocks noChangeArrowheads="1"/>
            </p:cNvSpPr>
            <p:nvPr/>
          </p:nvSpPr>
          <p:spPr bwMode="auto">
            <a:xfrm>
              <a:off x="1791" y="2387"/>
              <a:ext cx="817" cy="1043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270360" name="Picture 2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8040"/>
                </a:clrFrom>
                <a:clrTo>
                  <a:srgbClr val="FF804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0" y="2412"/>
              <a:ext cx="810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9714" name="Picture 2" descr="http://www.xtal.iqfr.csic.es/Cristalografia/archivos_06/weissenberg_film2-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" y="1242590"/>
            <a:ext cx="3653824" cy="55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0205" y="1571224"/>
            <a:ext cx="484848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/>
              <a:t>By recording the diffraction patterns (both angles and intensities),</a:t>
            </a:r>
            <a:r>
              <a:rPr lang="tr-TR" sz="2800" dirty="0"/>
              <a:t> </a:t>
            </a:r>
            <a:r>
              <a:rPr lang="en-US" sz="2800" dirty="0"/>
              <a:t>one can determine the </a:t>
            </a:r>
            <a:r>
              <a:rPr lang="en-US" sz="2800" dirty="0">
                <a:solidFill>
                  <a:schemeClr val="accent2"/>
                </a:solidFill>
              </a:rPr>
              <a:t>shape</a:t>
            </a:r>
            <a:r>
              <a:rPr lang="en-US" sz="2800" dirty="0"/>
              <a:t> an</a:t>
            </a:r>
            <a:r>
              <a:rPr lang="tr-TR" sz="2800" dirty="0"/>
              <a:t>d </a:t>
            </a:r>
            <a:r>
              <a:rPr lang="en-US" sz="2800" dirty="0">
                <a:solidFill>
                  <a:schemeClr val="accent2"/>
                </a:solidFill>
              </a:rPr>
              <a:t>size of unit cell</a:t>
            </a:r>
            <a:r>
              <a:rPr lang="en-US" sz="2800" dirty="0"/>
              <a:t> as well as </a:t>
            </a:r>
            <a:r>
              <a:rPr lang="en-US" sz="2800" dirty="0">
                <a:solidFill>
                  <a:schemeClr val="accent2"/>
                </a:solidFill>
              </a:rPr>
              <a:t>arrangement of atoms</a:t>
            </a:r>
            <a:r>
              <a:rPr lang="en-US" sz="2800" dirty="0"/>
              <a:t> inside the cell.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9439" y="671222"/>
            <a:ext cx="8917874" cy="15113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Reflected beams are located on imaginary cones.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6259" y="4040352"/>
            <a:ext cx="534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But around what axis should you rotate?</a:t>
            </a:r>
          </a:p>
        </p:txBody>
      </p:sp>
    </p:spTree>
    <p:extLst>
      <p:ext uri="{BB962C8B-B14F-4D97-AF65-F5344CB8AC3E}">
        <p14:creationId xmlns:p14="http://schemas.microsoft.com/office/powerpoint/2010/main" val="4469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9347" y="6150114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Above are 1</a:t>
            </a:r>
            <a:r>
              <a:rPr lang="en-US" sz="2000" baseline="30000" dirty="0"/>
              <a:t>st</a:t>
            </a:r>
            <a:r>
              <a:rPr lang="en-US" sz="2000" dirty="0"/>
              <a:t>, 2</a:t>
            </a:r>
            <a:r>
              <a:rPr lang="en-US" sz="2000" baseline="30000" dirty="0"/>
              <a:t>nd</a:t>
            </a:r>
            <a:r>
              <a:rPr lang="en-US" sz="2000" dirty="0"/>
              <a:t>, 3</a:t>
            </a:r>
            <a:r>
              <a:rPr lang="en-US" sz="2000" baseline="30000" dirty="0"/>
              <a:t>rd</a:t>
            </a:r>
            <a:r>
              <a:rPr lang="en-US" sz="2000" dirty="0"/>
              <a:t> and 4</a:t>
            </a:r>
            <a:r>
              <a:rPr lang="en-US" sz="2000" baseline="30000" dirty="0"/>
              <a:t>th</a:t>
            </a:r>
            <a:r>
              <a:rPr lang="en-US" sz="2000" dirty="0"/>
              <a:t> order “reflections” from the (111) face of </a:t>
            </a:r>
            <a:r>
              <a:rPr lang="en-US" sz="2000" dirty="0" err="1"/>
              <a:t>NaCl</a:t>
            </a:r>
            <a:r>
              <a:rPr lang="en-US" sz="2000" dirty="0"/>
              <a:t>.  Orders of reflections are given as 111, 222, 333, 444, etc. (</a:t>
            </a:r>
            <a:r>
              <a:rPr lang="en-US" sz="2000" b="1" dirty="0">
                <a:solidFill>
                  <a:srgbClr val="FF0000"/>
                </a:solidFill>
              </a:rPr>
              <a:t>without parentheses</a:t>
            </a:r>
            <a:r>
              <a:rPr lang="en-US" sz="2000" b="1" dirty="0"/>
              <a:t>!</a:t>
            </a:r>
            <a:r>
              <a:rPr lang="en-US" sz="2000" dirty="0"/>
              <a:t>)</a:t>
            </a:r>
          </a:p>
        </p:txBody>
      </p:sp>
      <p:pic>
        <p:nvPicPr>
          <p:cNvPr id="42293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2139926"/>
            <a:ext cx="8877895" cy="39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b="1" dirty="0">
                <a:solidFill>
                  <a:schemeClr val="accent2"/>
                </a:solidFill>
                <a:latin typeface="Book Antiqua" pitchFamily="18" charset="0"/>
              </a:rPr>
              <a:t>Bragg Equation</a:t>
            </a:r>
            <a:r>
              <a:rPr lang="en-US" b="1" dirty="0">
                <a:solidFill>
                  <a:schemeClr val="accent2"/>
                </a:solidFill>
                <a:latin typeface="Book Antiqua" pitchFamily="18" charset="0"/>
              </a:rPr>
              <a:t>:</a:t>
            </a:r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5010867" y="0"/>
          <a:ext cx="3960813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4" imgW="838080" imgH="177480" progId="Equation.3">
                  <p:embed/>
                </p:oleObj>
              </mc:Choice>
              <mc:Fallback>
                <p:oleObj name="Denklem" r:id="rId4" imgW="838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867" y="0"/>
                        <a:ext cx="3960813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453101" y="707414"/>
            <a:ext cx="8229600" cy="1822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r-TR" dirty="0">
                <a:solidFill>
                  <a:srgbClr val="7030A0"/>
                </a:solidFill>
              </a:rPr>
              <a:t>The diffracted beams (reflections) from any set of lattice planes can only occur at particular angles pr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tr-TR" dirty="0">
                <a:solidFill>
                  <a:srgbClr val="7030A0"/>
                </a:solidFill>
              </a:rPr>
              <a:t>dicted by the Bragg law.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954" y="3618500"/>
            <a:ext cx="4005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Bragg-Brentano </a:t>
            </a:r>
            <a:r>
              <a:rPr lang="en-US" dirty="0" err="1"/>
              <a:t>diffractometer</a:t>
            </a:r>
            <a:r>
              <a:rPr lang="en-US" dirty="0"/>
              <a:t> (</a:t>
            </a:r>
            <a:r>
              <a:rPr lang="el-GR" dirty="0"/>
              <a:t>θ</a:t>
            </a:r>
            <a:r>
              <a:rPr lang="en-US" baseline="-25000" dirty="0"/>
              <a:t>in</a:t>
            </a:r>
            <a:r>
              <a:rPr lang="en-US" dirty="0"/>
              <a:t>=</a:t>
            </a:r>
            <a:r>
              <a:rPr lang="el-GR" dirty="0"/>
              <a:t>θ</a:t>
            </a:r>
            <a:r>
              <a:rPr lang="en-US" baseline="-25000" dirty="0"/>
              <a:t>out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416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247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/>
              <a:t>A single crystal specimen in a Bragg-Brentano </a:t>
            </a:r>
            <a:r>
              <a:rPr lang="en-US" sz="2400" dirty="0" err="1"/>
              <a:t>diffractometer</a:t>
            </a:r>
            <a:r>
              <a:rPr lang="en-US" sz="2400" dirty="0"/>
              <a:t> (</a:t>
            </a:r>
            <a:r>
              <a:rPr lang="el-GR" sz="2400" dirty="0"/>
              <a:t>θ</a:t>
            </a:r>
            <a:r>
              <a:rPr lang="en-US" sz="2400" baseline="-25000" dirty="0"/>
              <a:t>in</a:t>
            </a:r>
            <a:r>
              <a:rPr lang="en-US" sz="2400" dirty="0"/>
              <a:t>=</a:t>
            </a:r>
            <a:r>
              <a:rPr lang="el-GR" sz="2400" dirty="0"/>
              <a:t>θ</a:t>
            </a:r>
            <a:r>
              <a:rPr lang="en-US" sz="2400" baseline="-25000" dirty="0"/>
              <a:t>out</a:t>
            </a:r>
            <a:r>
              <a:rPr lang="en-US" sz="2400" dirty="0"/>
              <a:t>) would produce only one family of peaks in the diffraction pattern.</a:t>
            </a:r>
          </a:p>
        </p:txBody>
      </p:sp>
      <p:sp>
        <p:nvSpPr>
          <p:cNvPr id="232483" name="Text Box 35"/>
          <p:cNvSpPr txBox="1">
            <a:spLocks noChangeArrowheads="1"/>
          </p:cNvSpPr>
          <p:nvPr/>
        </p:nvSpPr>
        <p:spPr bwMode="auto">
          <a:xfrm>
            <a:off x="325560" y="5142767"/>
            <a:ext cx="1943100" cy="138499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en-US" dirty="0"/>
              <a:t>At 20.6</a:t>
            </a:r>
            <a:r>
              <a:rPr lang="en-US" dirty="0">
                <a:cs typeface="Arial" charset="0"/>
              </a:rPr>
              <a:t>° (</a:t>
            </a:r>
            <a:r>
              <a:rPr lang="en-US" dirty="0"/>
              <a:t>2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dirty="0"/>
              <a:t>), Bragg’s law fulfilled for the (100) planes, producing a diffraction peak.</a:t>
            </a:r>
          </a:p>
        </p:txBody>
      </p:sp>
      <p:sp>
        <p:nvSpPr>
          <p:cNvPr id="232485" name="Text Box 37"/>
          <p:cNvSpPr txBox="1">
            <a:spLocks noChangeArrowheads="1"/>
          </p:cNvSpPr>
          <p:nvPr/>
        </p:nvSpPr>
        <p:spPr bwMode="auto">
          <a:xfrm>
            <a:off x="5967046" y="5150336"/>
            <a:ext cx="3024554" cy="138499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The (200) planes are parallel to the (100) planes. Therefore, they also diffract for this crystal. Since d</a:t>
            </a:r>
            <a:r>
              <a:rPr lang="en-US" baseline="-25000" dirty="0"/>
              <a:t>200</a:t>
            </a:r>
            <a:r>
              <a:rPr lang="en-US" dirty="0"/>
              <a:t> is ½ d</a:t>
            </a:r>
            <a:r>
              <a:rPr lang="en-US" baseline="-25000" dirty="0"/>
              <a:t>100</a:t>
            </a:r>
            <a:r>
              <a:rPr lang="en-US" dirty="0"/>
              <a:t>, they appear at 42° (2</a:t>
            </a:r>
            <a:r>
              <a:rPr lang="en-US" dirty="0">
                <a:latin typeface="Symbol" pitchFamily="18" charset="2"/>
              </a:rPr>
              <a:t>q)</a:t>
            </a:r>
            <a:r>
              <a:rPr lang="en-US" dirty="0"/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3048000"/>
            <a:ext cx="1651000" cy="1905000"/>
            <a:chOff x="1041400" y="3810634"/>
            <a:chExt cx="1651000" cy="1905000"/>
          </a:xfrm>
        </p:grpSpPr>
        <p:sp>
          <p:nvSpPr>
            <p:cNvPr id="232453" name="Rectangle 5"/>
            <p:cNvSpPr>
              <a:spLocks noChangeArrowheads="1"/>
            </p:cNvSpPr>
            <p:nvPr/>
          </p:nvSpPr>
          <p:spPr bwMode="auto">
            <a:xfrm>
              <a:off x="1219200" y="4953634"/>
              <a:ext cx="1295400" cy="5334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32454" name="Line 6"/>
            <p:cNvSpPr>
              <a:spLocks noChangeShapeType="1"/>
            </p:cNvSpPr>
            <p:nvPr/>
          </p:nvSpPr>
          <p:spPr bwMode="auto">
            <a:xfrm flipV="1">
              <a:off x="1866900" y="3810634"/>
              <a:ext cx="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55" name="Line 7"/>
            <p:cNvSpPr>
              <a:spLocks noChangeShapeType="1"/>
            </p:cNvSpPr>
            <p:nvPr/>
          </p:nvSpPr>
          <p:spPr bwMode="auto">
            <a:xfrm>
              <a:off x="1041400" y="4420234"/>
              <a:ext cx="83820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 flipH="1">
              <a:off x="1854200" y="4420234"/>
              <a:ext cx="83820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57" name="Line 9"/>
            <p:cNvSpPr>
              <a:spLocks noChangeShapeType="1"/>
            </p:cNvSpPr>
            <p:nvPr/>
          </p:nvSpPr>
          <p:spPr bwMode="auto">
            <a:xfrm>
              <a:off x="1219200" y="5118734"/>
              <a:ext cx="1295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58" name="Line 10"/>
            <p:cNvSpPr>
              <a:spLocks noChangeShapeType="1"/>
            </p:cNvSpPr>
            <p:nvPr/>
          </p:nvSpPr>
          <p:spPr bwMode="auto">
            <a:xfrm>
              <a:off x="1219200" y="5321934"/>
              <a:ext cx="1295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8" name="Line 30"/>
            <p:cNvSpPr>
              <a:spLocks noChangeShapeType="1"/>
            </p:cNvSpPr>
            <p:nvPr/>
          </p:nvSpPr>
          <p:spPr bwMode="auto">
            <a:xfrm>
              <a:off x="1066800" y="4420234"/>
              <a:ext cx="1143000" cy="762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9" name="Arc 31"/>
            <p:cNvSpPr>
              <a:spLocks/>
            </p:cNvSpPr>
            <p:nvPr/>
          </p:nvSpPr>
          <p:spPr bwMode="auto">
            <a:xfrm rot="8282902" flipH="1">
              <a:off x="1976438" y="4802822"/>
              <a:ext cx="381000" cy="365125"/>
            </a:xfrm>
            <a:custGeom>
              <a:avLst/>
              <a:gdLst>
                <a:gd name="G0" fmla="+- 0 0 0"/>
                <a:gd name="G1" fmla="+- 20761 0 0"/>
                <a:gd name="G2" fmla="+- 21600 0 0"/>
                <a:gd name="T0" fmla="*/ 5961 w 21600"/>
                <a:gd name="T1" fmla="*/ 0 h 20761"/>
                <a:gd name="T2" fmla="*/ 21600 w 21600"/>
                <a:gd name="T3" fmla="*/ 20761 h 20761"/>
                <a:gd name="T4" fmla="*/ 0 w 21600"/>
                <a:gd name="T5" fmla="*/ 20761 h 20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761" fill="none" extrusionOk="0">
                  <a:moveTo>
                    <a:pt x="5961" y="-1"/>
                  </a:moveTo>
                  <a:cubicBezTo>
                    <a:pt x="15220" y="2658"/>
                    <a:pt x="21600" y="11127"/>
                    <a:pt x="21600" y="20761"/>
                  </a:cubicBezTo>
                </a:path>
                <a:path w="21600" h="20761" stroke="0" extrusionOk="0">
                  <a:moveTo>
                    <a:pt x="5961" y="-1"/>
                  </a:moveTo>
                  <a:cubicBezTo>
                    <a:pt x="15220" y="2658"/>
                    <a:pt x="21600" y="11127"/>
                    <a:pt x="21600" y="20761"/>
                  </a:cubicBezTo>
                  <a:lnTo>
                    <a:pt x="0" y="20761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32480" name="Text Box 32"/>
            <p:cNvSpPr txBox="1">
              <a:spLocks noChangeArrowheads="1"/>
            </p:cNvSpPr>
            <p:nvPr/>
          </p:nvSpPr>
          <p:spPr bwMode="auto">
            <a:xfrm>
              <a:off x="2362200" y="4801234"/>
              <a:ext cx="219075" cy="2444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b="1"/>
                <a:t>2</a:t>
              </a:r>
              <a:r>
                <a:rPr lang="en-US" b="1">
                  <a:latin typeface="Symbol" pitchFamily="18" charset="2"/>
                </a:rPr>
                <a:t>q</a:t>
              </a:r>
            </a:p>
          </p:txBody>
        </p:sp>
        <p:sp>
          <p:nvSpPr>
            <p:cNvPr id="232488" name="Line 40"/>
            <p:cNvSpPr>
              <a:spLocks noChangeShapeType="1"/>
            </p:cNvSpPr>
            <p:nvPr/>
          </p:nvSpPr>
          <p:spPr bwMode="auto">
            <a:xfrm flipV="1">
              <a:off x="1857375" y="4267834"/>
              <a:ext cx="0" cy="685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lg" len="med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52750" y="3352800"/>
            <a:ext cx="1390650" cy="1447800"/>
            <a:chOff x="3200400" y="4115434"/>
            <a:chExt cx="1390650" cy="1447800"/>
          </a:xfrm>
        </p:grpSpPr>
        <p:sp>
          <p:nvSpPr>
            <p:cNvPr id="232463" name="Rectangle 15"/>
            <p:cNvSpPr>
              <a:spLocks noChangeArrowheads="1"/>
            </p:cNvSpPr>
            <p:nvPr/>
          </p:nvSpPr>
          <p:spPr bwMode="auto">
            <a:xfrm>
              <a:off x="3225800" y="4953634"/>
              <a:ext cx="1295400" cy="5334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32464" name="Line 16"/>
            <p:cNvSpPr>
              <a:spLocks noChangeShapeType="1"/>
            </p:cNvSpPr>
            <p:nvPr/>
          </p:nvSpPr>
          <p:spPr bwMode="auto">
            <a:xfrm flipH="1" flipV="1">
              <a:off x="3429000" y="4115434"/>
              <a:ext cx="817563" cy="1447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65" name="Line 17"/>
            <p:cNvSpPr>
              <a:spLocks noChangeShapeType="1"/>
            </p:cNvSpPr>
            <p:nvPr/>
          </p:nvSpPr>
          <p:spPr bwMode="auto">
            <a:xfrm>
              <a:off x="3200400" y="4267834"/>
              <a:ext cx="685800" cy="685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5" name="Line 27"/>
            <p:cNvSpPr>
              <a:spLocks noChangeShapeType="1"/>
            </p:cNvSpPr>
            <p:nvPr/>
          </p:nvSpPr>
          <p:spPr bwMode="auto">
            <a:xfrm flipV="1">
              <a:off x="3225800" y="4953634"/>
              <a:ext cx="12954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6" name="Line 28"/>
            <p:cNvSpPr>
              <a:spLocks noChangeShapeType="1"/>
            </p:cNvSpPr>
            <p:nvPr/>
          </p:nvSpPr>
          <p:spPr bwMode="auto">
            <a:xfrm flipV="1">
              <a:off x="3759200" y="5169534"/>
              <a:ext cx="762000" cy="314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7" name="Line 29"/>
            <p:cNvSpPr>
              <a:spLocks noChangeShapeType="1"/>
            </p:cNvSpPr>
            <p:nvPr/>
          </p:nvSpPr>
          <p:spPr bwMode="auto">
            <a:xfrm flipV="1">
              <a:off x="3225800" y="4953634"/>
              <a:ext cx="762000" cy="314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86" name="Line 38"/>
            <p:cNvSpPr>
              <a:spLocks noChangeShapeType="1"/>
            </p:cNvSpPr>
            <p:nvPr/>
          </p:nvSpPr>
          <p:spPr bwMode="auto">
            <a:xfrm flipV="1">
              <a:off x="3905250" y="4239259"/>
              <a:ext cx="685800" cy="685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89" name="Line 41"/>
            <p:cNvSpPr>
              <a:spLocks noChangeShapeType="1"/>
            </p:cNvSpPr>
            <p:nvPr/>
          </p:nvSpPr>
          <p:spPr bwMode="auto">
            <a:xfrm flipV="1">
              <a:off x="3886200" y="4191634"/>
              <a:ext cx="0" cy="685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lg" len="med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5554" y="3007127"/>
            <a:ext cx="1295400" cy="1905000"/>
            <a:chOff x="6159500" y="3810634"/>
            <a:chExt cx="1295400" cy="1905000"/>
          </a:xfrm>
        </p:grpSpPr>
        <p:sp>
          <p:nvSpPr>
            <p:cNvPr id="232469" name="Rectangle 21"/>
            <p:cNvSpPr>
              <a:spLocks noChangeArrowheads="1"/>
            </p:cNvSpPr>
            <p:nvPr/>
          </p:nvSpPr>
          <p:spPr bwMode="auto">
            <a:xfrm>
              <a:off x="6159500" y="4953634"/>
              <a:ext cx="1295400" cy="53340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32470" name="Line 22"/>
            <p:cNvSpPr>
              <a:spLocks noChangeShapeType="1"/>
            </p:cNvSpPr>
            <p:nvPr/>
          </p:nvSpPr>
          <p:spPr bwMode="auto">
            <a:xfrm flipV="1">
              <a:off x="6807200" y="3810634"/>
              <a:ext cx="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1" name="Line 23"/>
            <p:cNvSpPr>
              <a:spLocks noChangeShapeType="1"/>
            </p:cNvSpPr>
            <p:nvPr/>
          </p:nvSpPr>
          <p:spPr bwMode="auto">
            <a:xfrm>
              <a:off x="6324600" y="4191634"/>
              <a:ext cx="495300" cy="762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3" name="Line 25"/>
            <p:cNvSpPr>
              <a:spLocks noChangeShapeType="1"/>
            </p:cNvSpPr>
            <p:nvPr/>
          </p:nvSpPr>
          <p:spPr bwMode="auto">
            <a:xfrm>
              <a:off x="6159500" y="5118734"/>
              <a:ext cx="1295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74" name="Line 26"/>
            <p:cNvSpPr>
              <a:spLocks noChangeShapeType="1"/>
            </p:cNvSpPr>
            <p:nvPr/>
          </p:nvSpPr>
          <p:spPr bwMode="auto">
            <a:xfrm>
              <a:off x="6159500" y="5321934"/>
              <a:ext cx="1295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87" name="Line 39"/>
            <p:cNvSpPr>
              <a:spLocks noChangeShapeType="1"/>
            </p:cNvSpPr>
            <p:nvPr/>
          </p:nvSpPr>
          <p:spPr bwMode="auto">
            <a:xfrm flipV="1">
              <a:off x="6829425" y="4172584"/>
              <a:ext cx="495300" cy="762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2490" name="Line 42"/>
            <p:cNvSpPr>
              <a:spLocks noChangeShapeType="1"/>
            </p:cNvSpPr>
            <p:nvPr/>
          </p:nvSpPr>
          <p:spPr bwMode="auto">
            <a:xfrm flipV="1">
              <a:off x="6810375" y="4215447"/>
              <a:ext cx="0" cy="685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lg" len="med"/>
            </a:ln>
            <a:effectLst/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</p:grpSp>
      <p:sp>
        <p:nvSpPr>
          <p:cNvPr id="232484" name="Text Box 36"/>
          <p:cNvSpPr txBox="1">
            <a:spLocks noChangeArrowheads="1"/>
          </p:cNvSpPr>
          <p:nvPr/>
        </p:nvSpPr>
        <p:spPr bwMode="auto">
          <a:xfrm>
            <a:off x="2372703" y="4924425"/>
            <a:ext cx="3429000" cy="193899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The (110) planes would diffract at 29.3 °2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dirty="0"/>
              <a:t>; however, the detector is not at that position (the perpendicular to those planes does not bisect the incident and diffracted beams). Only background is observed.</a:t>
            </a:r>
          </a:p>
        </p:txBody>
      </p:sp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47" y="837467"/>
            <a:ext cx="3989754" cy="94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0479" y="2981146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Why might you use this technique?</a:t>
            </a:r>
          </a:p>
        </p:txBody>
      </p:sp>
    </p:spTree>
    <p:extLst>
      <p:ext uri="{BB962C8B-B14F-4D97-AF65-F5344CB8AC3E}">
        <p14:creationId xmlns:p14="http://schemas.microsoft.com/office/powerpoint/2010/main" val="306081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85" grpId="0"/>
      <p:bldP spid="23248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X-ray Shutter is the most important safety device on a </a:t>
            </a:r>
            <a:r>
              <a:rPr lang="en-US" dirty="0" err="1"/>
              <a:t>diffractometer</a:t>
            </a:r>
            <a:endParaRPr lang="en-US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X-rays exit the tube through X-ray transparent Be windows.</a:t>
            </a:r>
          </a:p>
          <a:p>
            <a:endParaRPr lang="en-US" dirty="0"/>
          </a:p>
          <a:p>
            <a:r>
              <a:rPr lang="en-US" dirty="0"/>
              <a:t>X-Ray safety shutters contain the beam so that you may work in the </a:t>
            </a:r>
            <a:r>
              <a:rPr lang="en-US" dirty="0" err="1"/>
              <a:t>diffractometer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without being exposed to the X-rays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Being aware of the status of the shutters is the most important factor in working safely with X rays.</a:t>
            </a:r>
          </a:p>
        </p:txBody>
      </p:sp>
      <p:graphicFrame>
        <p:nvGraphicFramePr>
          <p:cNvPr id="23757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592763" y="1600200"/>
          <a:ext cx="35512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5343" imgH="6989257" progId="Word.Document.8">
                  <p:embed/>
                </p:oleObj>
              </mc:Choice>
              <mc:Fallback>
                <p:oleObj name="Document" r:id="rId2" imgW="5485343" imgH="698925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083"/>
                      <a:stretch>
                        <a:fillRect/>
                      </a:stretch>
                    </p:blipFill>
                    <p:spPr bwMode="auto">
                      <a:xfrm>
                        <a:off x="5592763" y="1600200"/>
                        <a:ext cx="355123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11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33700" y="152400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Book Antiqua" pitchFamily="18" charset="0"/>
              </a:rPr>
              <a:t>Reminder:</a:t>
            </a:r>
            <a:br>
              <a:rPr lang="en-US" sz="3600" b="1" dirty="0">
                <a:latin typeface="Book Antiqua" pitchFamily="18" charset="0"/>
              </a:rPr>
            </a:br>
            <a:r>
              <a:rPr lang="tr-TR" sz="3600" b="1" dirty="0">
                <a:latin typeface="Book Antiqua" pitchFamily="18" charset="0"/>
              </a:rPr>
              <a:t>Application</a:t>
            </a:r>
            <a:r>
              <a:rPr lang="en-US" sz="3600" b="1" dirty="0">
                <a:latin typeface="Book Antiqua" pitchFamily="18" charset="0"/>
              </a:rPr>
              <a:t>s</a:t>
            </a:r>
            <a:r>
              <a:rPr lang="tr-TR" sz="3600" b="1" dirty="0">
                <a:latin typeface="Book Antiqua" pitchFamily="18" charset="0"/>
              </a:rPr>
              <a:t> of XRD</a:t>
            </a:r>
            <a:br>
              <a:rPr lang="en-US" sz="3600" b="1" dirty="0">
                <a:latin typeface="Book Antiqua" pitchFamily="18" charset="0"/>
              </a:rPr>
            </a:br>
            <a:r>
              <a:rPr lang="en-US" sz="3600" b="1" dirty="0">
                <a:latin typeface="Book Antiqua" pitchFamily="18" charset="0"/>
              </a:rPr>
              <a:t>(X-ray diffraction)</a:t>
            </a:r>
            <a:endParaRPr lang="tr-TR" sz="3600" b="1" dirty="0">
              <a:latin typeface="Book Antiqua" pitchFamily="18" charset="0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748712" cy="3467100"/>
          </a:xfrm>
        </p:spPr>
        <p:txBody>
          <a:bodyPr>
            <a:noAutofit/>
          </a:bodyPr>
          <a:lstStyle/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Determination of the </a:t>
            </a:r>
            <a:r>
              <a:rPr lang="en-US" sz="3000" b="1" dirty="0">
                <a:solidFill>
                  <a:srgbClr val="FF0000"/>
                </a:solidFill>
              </a:rPr>
              <a:t>structure</a:t>
            </a:r>
            <a:r>
              <a:rPr lang="en-US" sz="3000" dirty="0"/>
              <a:t> and </a:t>
            </a:r>
            <a:r>
              <a:rPr lang="en-US" sz="3000" b="1" dirty="0">
                <a:solidFill>
                  <a:srgbClr val="FF0000"/>
                </a:solidFill>
              </a:rPr>
              <a:t>periodicity</a:t>
            </a:r>
            <a:r>
              <a:rPr lang="en-US" sz="3000" dirty="0"/>
              <a:t> of crystalline materials</a:t>
            </a:r>
          </a:p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Determination of the </a:t>
            </a:r>
            <a:r>
              <a:rPr lang="en-US" sz="3000" b="1" dirty="0">
                <a:solidFill>
                  <a:srgbClr val="FF0000"/>
                </a:solidFill>
              </a:rPr>
              <a:t>orientation</a:t>
            </a:r>
            <a:r>
              <a:rPr lang="en-US" sz="3000" dirty="0"/>
              <a:t> of single crystals</a:t>
            </a:r>
          </a:p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Differentiation between crystalline and </a:t>
            </a:r>
            <a:r>
              <a:rPr lang="en-US" sz="3000" b="1" dirty="0">
                <a:solidFill>
                  <a:srgbClr val="FF0000"/>
                </a:solidFill>
              </a:rPr>
              <a:t>amorphous</a:t>
            </a:r>
            <a:r>
              <a:rPr lang="en-US" sz="3000" dirty="0"/>
              <a:t> materials, or if </a:t>
            </a:r>
            <a:r>
              <a:rPr lang="en-US" sz="3000" b="1" dirty="0">
                <a:solidFill>
                  <a:srgbClr val="FF0000"/>
                </a:solidFill>
              </a:rPr>
              <a:t>secondary phases</a:t>
            </a:r>
          </a:p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Measurement of (epitaxial) </a:t>
            </a:r>
            <a:r>
              <a:rPr lang="en-US" sz="3000" b="1" dirty="0">
                <a:solidFill>
                  <a:srgbClr val="FF0000"/>
                </a:solidFill>
              </a:rPr>
              <a:t>strain</a:t>
            </a:r>
            <a:r>
              <a:rPr lang="en-US" sz="3000" dirty="0"/>
              <a:t> </a:t>
            </a:r>
          </a:p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Determination of </a:t>
            </a:r>
            <a:r>
              <a:rPr lang="en-US" sz="3000" b="1" dirty="0">
                <a:solidFill>
                  <a:srgbClr val="FF0000"/>
                </a:solidFill>
              </a:rPr>
              <a:t>electron distribution </a:t>
            </a:r>
            <a:r>
              <a:rPr lang="en-US" sz="3000" dirty="0"/>
              <a:t>within the atoms,</a:t>
            </a:r>
            <a:r>
              <a:rPr lang="tr-TR" sz="3000" dirty="0"/>
              <a:t> </a:t>
            </a:r>
            <a:r>
              <a:rPr lang="en-US" sz="3000" dirty="0"/>
              <a:t>and throughout the unit cell (harder)</a:t>
            </a:r>
          </a:p>
          <a:p>
            <a:pPr marL="762000" indent="-762000" algn="just">
              <a:lnSpc>
                <a:spcPct val="90000"/>
              </a:lnSpc>
              <a:buSzPct val="90000"/>
              <a:buFont typeface="Wingdings" pitchFamily="2" charset="2"/>
              <a:buAutoNum type="arabicPeriod"/>
            </a:pPr>
            <a:r>
              <a:rPr lang="en-US" sz="3000" dirty="0"/>
              <a:t>Measurement of layer </a:t>
            </a:r>
            <a:r>
              <a:rPr lang="en-US" sz="3000" b="1" dirty="0">
                <a:solidFill>
                  <a:srgbClr val="FF0000"/>
                </a:solidFill>
              </a:rPr>
              <a:t>thickness </a:t>
            </a:r>
            <a:r>
              <a:rPr lang="en-US" sz="3000" dirty="0"/>
              <a:t>(related XRR)</a:t>
            </a:r>
          </a:p>
          <a:p>
            <a:pPr marL="0" indent="0" algn="just">
              <a:lnSpc>
                <a:spcPct val="90000"/>
              </a:lnSpc>
              <a:buSzPct val="90000"/>
              <a:buNone/>
            </a:pPr>
            <a:endParaRPr lang="en-US" sz="3000" dirty="0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2438400" y="1295400"/>
            <a:ext cx="6705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600" dirty="0"/>
              <a:t> </a:t>
            </a:r>
            <a:r>
              <a:rPr lang="en-US" sz="2600" dirty="0"/>
              <a:t>XRD is a nondestructive and cheap technique</a:t>
            </a:r>
            <a:r>
              <a:rPr lang="tr-TR" sz="2600" dirty="0"/>
              <a:t>. Some of the uses of x-ray diffraction are</a:t>
            </a:r>
            <a:r>
              <a:rPr lang="en-US" sz="2600" dirty="0"/>
              <a:t>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5654"/>
            <a:ext cx="2362200" cy="237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29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/>
      <p:bldP spid="280579" grpId="0" uiExpand="1" build="p"/>
      <p:bldP spid="2805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Line 2"/>
          <p:cNvSpPr>
            <a:spLocks noChangeAspect="1" noChangeShapeType="1"/>
          </p:cNvSpPr>
          <p:nvPr/>
        </p:nvSpPr>
        <p:spPr bwMode="auto">
          <a:xfrm rot="-7723568" flipH="1" flipV="1">
            <a:off x="2674144" y="2350294"/>
            <a:ext cx="84137" cy="854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87" name="Line 3"/>
          <p:cNvSpPr>
            <a:spLocks noChangeAspect="1" noChangeShapeType="1"/>
          </p:cNvSpPr>
          <p:nvPr/>
        </p:nvSpPr>
        <p:spPr bwMode="auto">
          <a:xfrm rot="-7723568" flipH="1" flipV="1">
            <a:off x="6801644" y="2362994"/>
            <a:ext cx="84137" cy="854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XRD:  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“Rocking” Curve Scan</a:t>
            </a: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203700"/>
            <a:ext cx="9144000" cy="250190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Vary ORIENTATION of </a:t>
            </a:r>
            <a:r>
              <a:rPr lang="en-US" u="sng" dirty="0">
                <a:solidFill>
                  <a:srgbClr val="FF0000"/>
                </a:solidFill>
                <a:sym typeface="Symbol" pitchFamily="18" charset="2"/>
              </a:rPr>
              <a:t>G</a:t>
            </a:r>
            <a:r>
              <a:rPr lang="en-US" b="1" dirty="0"/>
              <a:t> </a:t>
            </a:r>
            <a:r>
              <a:rPr lang="en-US" dirty="0"/>
              <a:t>relative to sample normal while maintaining its magnitude.</a:t>
            </a:r>
            <a:br>
              <a:rPr lang="en-US" dirty="0"/>
            </a:br>
            <a:r>
              <a:rPr lang="en-US" dirty="0"/>
              <a:t>How?  “Rock” sample over a very small angular range.  </a:t>
            </a:r>
          </a:p>
          <a:p>
            <a:r>
              <a:rPr lang="en-US" dirty="0"/>
              <a:t>Resulting data of </a:t>
            </a:r>
            <a:r>
              <a:rPr lang="en-US" u="sng" dirty="0">
                <a:solidFill>
                  <a:srgbClr val="0000FF"/>
                </a:solidFill>
              </a:rPr>
              <a:t>Intensity vs. Omega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</a:rPr>
              <a:t>w, </a:t>
            </a:r>
            <a:r>
              <a:rPr lang="en-US" dirty="0"/>
              <a:t>sample angle) shows detailed structure of diffraction peak being investigated. Can inform about quality of sample.</a:t>
            </a:r>
          </a:p>
        </p:txBody>
      </p:sp>
      <p:graphicFrame>
        <p:nvGraphicFramePr>
          <p:cNvPr id="297990" name="Object 6"/>
          <p:cNvGraphicFramePr>
            <a:graphicFrameLocks noChangeAspect="1"/>
          </p:cNvGraphicFramePr>
          <p:nvPr/>
        </p:nvGraphicFramePr>
        <p:xfrm>
          <a:off x="1225550" y="1995488"/>
          <a:ext cx="4572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228600" progId="">
                  <p:embed/>
                </p:oleObj>
              </mc:Choice>
              <mc:Fallback>
                <p:oleObj name="Equation" r:id="rId3" imgW="15228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50" y="1995488"/>
                        <a:ext cx="45720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991" name="Object 7"/>
          <p:cNvGraphicFramePr>
            <a:graphicFrameLocks noChangeAspect="1"/>
          </p:cNvGraphicFramePr>
          <p:nvPr/>
        </p:nvGraphicFramePr>
        <p:xfrm>
          <a:off x="3246438" y="2114550"/>
          <a:ext cx="57626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40" imgH="241200" progId="">
                  <p:embed/>
                </p:oleObj>
              </mc:Choice>
              <mc:Fallback>
                <p:oleObj name="Equation" r:id="rId5" imgW="19044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438" y="2114550"/>
                        <a:ext cx="57626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3" name="Rectangle 9"/>
          <p:cNvSpPr>
            <a:spLocks noChangeAspect="1" noChangeArrowheads="1"/>
          </p:cNvSpPr>
          <p:nvPr/>
        </p:nvSpPr>
        <p:spPr bwMode="auto">
          <a:xfrm>
            <a:off x="1935163" y="3041650"/>
            <a:ext cx="992187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94" name="Line 10"/>
          <p:cNvSpPr>
            <a:spLocks noChangeAspect="1" noChangeShapeType="1"/>
          </p:cNvSpPr>
          <p:nvPr/>
        </p:nvSpPr>
        <p:spPr bwMode="auto">
          <a:xfrm rot="7723568" flipV="1">
            <a:off x="2077244" y="2312194"/>
            <a:ext cx="84137" cy="854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95" name="Line 11"/>
          <p:cNvSpPr>
            <a:spLocks noChangeAspect="1" noChangeShapeType="1"/>
          </p:cNvSpPr>
          <p:nvPr/>
        </p:nvSpPr>
        <p:spPr bwMode="auto">
          <a:xfrm flipV="1">
            <a:off x="2435225" y="1949450"/>
            <a:ext cx="0" cy="1108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96" name="Text Box 12"/>
          <p:cNvSpPr txBox="1">
            <a:spLocks noChangeArrowheads="1"/>
          </p:cNvSpPr>
          <p:nvPr/>
        </p:nvSpPr>
        <p:spPr bwMode="auto">
          <a:xfrm>
            <a:off x="5575300" y="3594100"/>
            <a:ext cx="208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“Rock” Sample</a:t>
            </a:r>
          </a:p>
        </p:txBody>
      </p:sp>
      <p:sp>
        <p:nvSpPr>
          <p:cNvPr id="297997" name="Line 13"/>
          <p:cNvSpPr>
            <a:spLocks noChangeAspect="1" noChangeShapeType="1"/>
          </p:cNvSpPr>
          <p:nvPr/>
        </p:nvSpPr>
        <p:spPr bwMode="auto">
          <a:xfrm rot="7723568" flipV="1">
            <a:off x="2699544" y="1804194"/>
            <a:ext cx="84137" cy="854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999" name="Rectangle 15"/>
          <p:cNvSpPr>
            <a:spLocks noChangeAspect="1" noChangeArrowheads="1"/>
          </p:cNvSpPr>
          <p:nvPr/>
        </p:nvSpPr>
        <p:spPr bwMode="auto">
          <a:xfrm rot="626820">
            <a:off x="6062663" y="3054350"/>
            <a:ext cx="992187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000" name="Line 16"/>
          <p:cNvSpPr>
            <a:spLocks noChangeAspect="1" noChangeShapeType="1"/>
          </p:cNvSpPr>
          <p:nvPr/>
        </p:nvSpPr>
        <p:spPr bwMode="auto">
          <a:xfrm rot="7723568" flipV="1">
            <a:off x="6204744" y="2324894"/>
            <a:ext cx="84137" cy="854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001" name="Line 17"/>
          <p:cNvSpPr>
            <a:spLocks noChangeAspect="1" noChangeShapeType="1"/>
          </p:cNvSpPr>
          <p:nvPr/>
        </p:nvSpPr>
        <p:spPr bwMode="auto">
          <a:xfrm flipV="1">
            <a:off x="6562725" y="1962150"/>
            <a:ext cx="0" cy="1108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02" name="Line 18"/>
          <p:cNvSpPr>
            <a:spLocks noChangeShapeType="1"/>
          </p:cNvSpPr>
          <p:nvPr/>
        </p:nvSpPr>
        <p:spPr bwMode="auto">
          <a:xfrm flipV="1">
            <a:off x="6578600" y="1930400"/>
            <a:ext cx="190500" cy="1117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03" name="Rectangle 19"/>
          <p:cNvSpPr>
            <a:spLocks noChangeArrowheads="1"/>
          </p:cNvSpPr>
          <p:nvPr/>
        </p:nvSpPr>
        <p:spPr bwMode="auto">
          <a:xfrm>
            <a:off x="6858000" y="1747838"/>
            <a:ext cx="18811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charset="0"/>
              </a:rPr>
              <a:t>Sample normal</a:t>
            </a:r>
            <a:endParaRPr lang="en-US" sz="2200"/>
          </a:p>
        </p:txBody>
      </p:sp>
      <p:sp>
        <p:nvSpPr>
          <p:cNvPr id="2" name="TextBox 1"/>
          <p:cNvSpPr txBox="1"/>
          <p:nvPr/>
        </p:nvSpPr>
        <p:spPr>
          <a:xfrm>
            <a:off x="2220118" y="1382060"/>
            <a:ext cx="99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7457" y="1323323"/>
            <a:ext cx="992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115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ym typeface="Symbol" pitchFamily="18" charset="2"/>
              </a:rPr>
              <a:t>XRD:  </a:t>
            </a: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Rocking Curve Example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9100"/>
            <a:ext cx="9144000" cy="977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Rocking curve of single crystal </a:t>
            </a:r>
            <a:r>
              <a:rPr lang="en-US" dirty="0" err="1"/>
              <a:t>GaN</a:t>
            </a:r>
            <a:r>
              <a:rPr lang="en-US" dirty="0"/>
              <a:t> around (002) diffraction peak showing its detailed structure. </a:t>
            </a: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3108325" y="4779963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16.995</a:t>
            </a:r>
            <a:endParaRPr lang="en-US" sz="1800"/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4111625" y="4779963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17.195</a:t>
            </a:r>
            <a:endParaRPr lang="en-US" sz="1800"/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5111750" y="4779963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17.395</a:t>
            </a:r>
            <a:endParaRPr lang="en-US" sz="1800"/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6115050" y="4779963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17.595</a:t>
            </a:r>
            <a:endParaRPr lang="en-US" sz="1800"/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7118350" y="4779963"/>
            <a:ext cx="69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17.795</a:t>
            </a:r>
            <a:endParaRPr lang="en-US" sz="1800"/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1944688" y="448151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0</a:t>
            </a:r>
            <a:endParaRPr lang="en-US" sz="1800"/>
          </a:p>
        </p:txBody>
      </p:sp>
      <p:sp>
        <p:nvSpPr>
          <p:cNvPr id="299018" name="Rectangle 10"/>
          <p:cNvSpPr>
            <a:spLocks noChangeArrowheads="1"/>
          </p:cNvSpPr>
          <p:nvPr/>
        </p:nvSpPr>
        <p:spPr bwMode="auto">
          <a:xfrm>
            <a:off x="1703388" y="3243263"/>
            <a:ext cx="50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8000</a:t>
            </a:r>
            <a:endParaRPr lang="en-US" sz="1800"/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1622425" y="2005013"/>
            <a:ext cx="635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16000</a:t>
            </a:r>
            <a:endParaRPr lang="en-US" sz="1800"/>
          </a:p>
        </p:txBody>
      </p:sp>
      <p:sp>
        <p:nvSpPr>
          <p:cNvPr id="299020" name="Line 12"/>
          <p:cNvSpPr>
            <a:spLocks noChangeShapeType="1"/>
          </p:cNvSpPr>
          <p:nvPr/>
        </p:nvSpPr>
        <p:spPr bwMode="auto">
          <a:xfrm flipV="1">
            <a:off x="2366963" y="4645025"/>
            <a:ext cx="1587" cy="73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1" name="Line 13"/>
          <p:cNvSpPr>
            <a:spLocks noChangeShapeType="1"/>
          </p:cNvSpPr>
          <p:nvPr/>
        </p:nvSpPr>
        <p:spPr bwMode="auto">
          <a:xfrm flipV="1">
            <a:off x="2867025" y="4681538"/>
            <a:ext cx="1588" cy="3651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2" name="Line 14"/>
          <p:cNvSpPr>
            <a:spLocks noChangeShapeType="1"/>
          </p:cNvSpPr>
          <p:nvPr/>
        </p:nvSpPr>
        <p:spPr bwMode="auto">
          <a:xfrm flipV="1">
            <a:off x="3370263" y="4645025"/>
            <a:ext cx="1587" cy="73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3" name="Line 15"/>
          <p:cNvSpPr>
            <a:spLocks noChangeShapeType="1"/>
          </p:cNvSpPr>
          <p:nvPr/>
        </p:nvSpPr>
        <p:spPr bwMode="auto">
          <a:xfrm flipV="1">
            <a:off x="3870325" y="4681538"/>
            <a:ext cx="1588" cy="3651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4" name="Line 16"/>
          <p:cNvSpPr>
            <a:spLocks noChangeShapeType="1"/>
          </p:cNvSpPr>
          <p:nvPr/>
        </p:nvSpPr>
        <p:spPr bwMode="auto">
          <a:xfrm flipV="1">
            <a:off x="4371975" y="4645025"/>
            <a:ext cx="1588" cy="73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5" name="Line 17"/>
          <p:cNvSpPr>
            <a:spLocks noChangeShapeType="1"/>
          </p:cNvSpPr>
          <p:nvPr/>
        </p:nvSpPr>
        <p:spPr bwMode="auto">
          <a:xfrm flipV="1">
            <a:off x="4873625" y="4681538"/>
            <a:ext cx="1588" cy="3651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6" name="Line 18"/>
          <p:cNvSpPr>
            <a:spLocks noChangeShapeType="1"/>
          </p:cNvSpPr>
          <p:nvPr/>
        </p:nvSpPr>
        <p:spPr bwMode="auto">
          <a:xfrm flipV="1">
            <a:off x="5373688" y="4645025"/>
            <a:ext cx="1587" cy="73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7" name="Line 19"/>
          <p:cNvSpPr>
            <a:spLocks noChangeShapeType="1"/>
          </p:cNvSpPr>
          <p:nvPr/>
        </p:nvSpPr>
        <p:spPr bwMode="auto">
          <a:xfrm flipV="1">
            <a:off x="5875338" y="4681538"/>
            <a:ext cx="1587" cy="3651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 flipV="1">
            <a:off x="6376988" y="4645025"/>
            <a:ext cx="1587" cy="730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29" name="Line 21"/>
          <p:cNvSpPr>
            <a:spLocks noChangeShapeType="1"/>
          </p:cNvSpPr>
          <p:nvPr/>
        </p:nvSpPr>
        <p:spPr bwMode="auto">
          <a:xfrm flipV="1">
            <a:off x="6877050" y="4681538"/>
            <a:ext cx="1588" cy="3651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0" name="Line 22"/>
          <p:cNvSpPr>
            <a:spLocks noChangeShapeType="1"/>
          </p:cNvSpPr>
          <p:nvPr/>
        </p:nvSpPr>
        <p:spPr bwMode="auto">
          <a:xfrm>
            <a:off x="2295525" y="4718050"/>
            <a:ext cx="51641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1" name="Line 23"/>
          <p:cNvSpPr>
            <a:spLocks noChangeShapeType="1"/>
          </p:cNvSpPr>
          <p:nvPr/>
        </p:nvSpPr>
        <p:spPr bwMode="auto">
          <a:xfrm>
            <a:off x="2295525" y="4606925"/>
            <a:ext cx="7302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2" name="Line 24"/>
          <p:cNvSpPr>
            <a:spLocks noChangeShapeType="1"/>
          </p:cNvSpPr>
          <p:nvPr/>
        </p:nvSpPr>
        <p:spPr bwMode="auto">
          <a:xfrm>
            <a:off x="2295525" y="39878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3" name="Line 25"/>
          <p:cNvSpPr>
            <a:spLocks noChangeShapeType="1"/>
          </p:cNvSpPr>
          <p:nvPr/>
        </p:nvSpPr>
        <p:spPr bwMode="auto">
          <a:xfrm>
            <a:off x="2295525" y="3367088"/>
            <a:ext cx="73025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4" name="Line 26"/>
          <p:cNvSpPr>
            <a:spLocks noChangeShapeType="1"/>
          </p:cNvSpPr>
          <p:nvPr/>
        </p:nvSpPr>
        <p:spPr bwMode="auto">
          <a:xfrm>
            <a:off x="2295525" y="27495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5" name="Line 27"/>
          <p:cNvSpPr>
            <a:spLocks noChangeShapeType="1"/>
          </p:cNvSpPr>
          <p:nvPr/>
        </p:nvSpPr>
        <p:spPr bwMode="auto">
          <a:xfrm>
            <a:off x="2295525" y="2130425"/>
            <a:ext cx="7302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6" name="Line 28"/>
          <p:cNvSpPr>
            <a:spLocks noChangeShapeType="1"/>
          </p:cNvSpPr>
          <p:nvPr/>
        </p:nvSpPr>
        <p:spPr bwMode="auto">
          <a:xfrm>
            <a:off x="2295525" y="15113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7" name="Line 29"/>
          <p:cNvSpPr>
            <a:spLocks noChangeShapeType="1"/>
          </p:cNvSpPr>
          <p:nvPr/>
        </p:nvSpPr>
        <p:spPr bwMode="auto">
          <a:xfrm flipV="1">
            <a:off x="2295525" y="1057275"/>
            <a:ext cx="1588" cy="36607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8" name="Line 30"/>
          <p:cNvSpPr>
            <a:spLocks noChangeShapeType="1"/>
          </p:cNvSpPr>
          <p:nvPr/>
        </p:nvSpPr>
        <p:spPr bwMode="auto">
          <a:xfrm>
            <a:off x="2295525" y="1057275"/>
            <a:ext cx="51641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39" name="Line 31"/>
          <p:cNvSpPr>
            <a:spLocks noChangeShapeType="1"/>
          </p:cNvSpPr>
          <p:nvPr/>
        </p:nvSpPr>
        <p:spPr bwMode="auto">
          <a:xfrm flipV="1">
            <a:off x="7459663" y="1057275"/>
            <a:ext cx="1587" cy="36607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40" name="Freeform 32"/>
          <p:cNvSpPr>
            <a:spLocks/>
          </p:cNvSpPr>
          <p:nvPr/>
        </p:nvSpPr>
        <p:spPr bwMode="auto">
          <a:xfrm>
            <a:off x="2517775" y="1404938"/>
            <a:ext cx="4891088" cy="3201987"/>
          </a:xfrm>
          <a:custGeom>
            <a:avLst/>
            <a:gdLst/>
            <a:ahLst/>
            <a:cxnLst>
              <a:cxn ang="0">
                <a:pos x="88" y="4032"/>
              </a:cxn>
              <a:cxn ang="0">
                <a:pos x="190" y="4032"/>
              </a:cxn>
              <a:cxn ang="0">
                <a:pos x="291" y="4033"/>
              </a:cxn>
              <a:cxn ang="0">
                <a:pos x="393" y="4032"/>
              </a:cxn>
              <a:cxn ang="0">
                <a:pos x="493" y="4033"/>
              </a:cxn>
              <a:cxn ang="0">
                <a:pos x="594" y="4032"/>
              </a:cxn>
              <a:cxn ang="0">
                <a:pos x="695" y="4032"/>
              </a:cxn>
              <a:cxn ang="0">
                <a:pos x="797" y="4032"/>
              </a:cxn>
              <a:cxn ang="0">
                <a:pos x="897" y="4032"/>
              </a:cxn>
              <a:cxn ang="0">
                <a:pos x="998" y="4032"/>
              </a:cxn>
              <a:cxn ang="0">
                <a:pos x="1100" y="4032"/>
              </a:cxn>
              <a:cxn ang="0">
                <a:pos x="1201" y="4032"/>
              </a:cxn>
              <a:cxn ang="0">
                <a:pos x="1301" y="4032"/>
              </a:cxn>
              <a:cxn ang="0">
                <a:pos x="1402" y="4030"/>
              </a:cxn>
              <a:cxn ang="0">
                <a:pos x="1504" y="4030"/>
              </a:cxn>
              <a:cxn ang="0">
                <a:pos x="1604" y="4029"/>
              </a:cxn>
              <a:cxn ang="0">
                <a:pos x="1705" y="4029"/>
              </a:cxn>
              <a:cxn ang="0">
                <a:pos x="1807" y="4028"/>
              </a:cxn>
              <a:cxn ang="0">
                <a:pos x="1908" y="4025"/>
              </a:cxn>
              <a:cxn ang="0">
                <a:pos x="2008" y="4024"/>
              </a:cxn>
              <a:cxn ang="0">
                <a:pos x="2109" y="4020"/>
              </a:cxn>
              <a:cxn ang="0">
                <a:pos x="2211" y="4013"/>
              </a:cxn>
              <a:cxn ang="0">
                <a:pos x="2312" y="3986"/>
              </a:cxn>
              <a:cxn ang="0">
                <a:pos x="2412" y="3916"/>
              </a:cxn>
              <a:cxn ang="0">
                <a:pos x="2514" y="3651"/>
              </a:cxn>
              <a:cxn ang="0">
                <a:pos x="2615" y="3122"/>
              </a:cxn>
              <a:cxn ang="0">
                <a:pos x="2716" y="2357"/>
              </a:cxn>
              <a:cxn ang="0">
                <a:pos x="2816" y="1501"/>
              </a:cxn>
              <a:cxn ang="0">
                <a:pos x="2918" y="586"/>
              </a:cxn>
              <a:cxn ang="0">
                <a:pos x="3019" y="92"/>
              </a:cxn>
              <a:cxn ang="0">
                <a:pos x="3121" y="111"/>
              </a:cxn>
              <a:cxn ang="0">
                <a:pos x="3221" y="582"/>
              </a:cxn>
              <a:cxn ang="0">
                <a:pos x="3322" y="1471"/>
              </a:cxn>
              <a:cxn ang="0">
                <a:pos x="3423" y="2440"/>
              </a:cxn>
              <a:cxn ang="0">
                <a:pos x="3523" y="3239"/>
              </a:cxn>
              <a:cxn ang="0">
                <a:pos x="3625" y="3817"/>
              </a:cxn>
              <a:cxn ang="0">
                <a:pos x="3726" y="3993"/>
              </a:cxn>
              <a:cxn ang="0">
                <a:pos x="3828" y="4013"/>
              </a:cxn>
              <a:cxn ang="0">
                <a:pos x="3928" y="4025"/>
              </a:cxn>
              <a:cxn ang="0">
                <a:pos x="4029" y="4025"/>
              </a:cxn>
              <a:cxn ang="0">
                <a:pos x="4130" y="4030"/>
              </a:cxn>
              <a:cxn ang="0">
                <a:pos x="4232" y="4026"/>
              </a:cxn>
              <a:cxn ang="0">
                <a:pos x="4332" y="4030"/>
              </a:cxn>
              <a:cxn ang="0">
                <a:pos x="4433" y="4026"/>
              </a:cxn>
              <a:cxn ang="0">
                <a:pos x="4534" y="4032"/>
              </a:cxn>
              <a:cxn ang="0">
                <a:pos x="4636" y="4030"/>
              </a:cxn>
              <a:cxn ang="0">
                <a:pos x="4736" y="4030"/>
              </a:cxn>
              <a:cxn ang="0">
                <a:pos x="4837" y="4030"/>
              </a:cxn>
              <a:cxn ang="0">
                <a:pos x="4939" y="4032"/>
              </a:cxn>
              <a:cxn ang="0">
                <a:pos x="5040" y="4032"/>
              </a:cxn>
              <a:cxn ang="0">
                <a:pos x="5140" y="4030"/>
              </a:cxn>
              <a:cxn ang="0">
                <a:pos x="5241" y="4032"/>
              </a:cxn>
              <a:cxn ang="0">
                <a:pos x="5343" y="4032"/>
              </a:cxn>
              <a:cxn ang="0">
                <a:pos x="5443" y="4032"/>
              </a:cxn>
              <a:cxn ang="0">
                <a:pos x="5544" y="4032"/>
              </a:cxn>
              <a:cxn ang="0">
                <a:pos x="5646" y="4032"/>
              </a:cxn>
              <a:cxn ang="0">
                <a:pos x="5747" y="4032"/>
              </a:cxn>
              <a:cxn ang="0">
                <a:pos x="5847" y="4030"/>
              </a:cxn>
              <a:cxn ang="0">
                <a:pos x="5948" y="4032"/>
              </a:cxn>
              <a:cxn ang="0">
                <a:pos x="6050" y="4032"/>
              </a:cxn>
              <a:cxn ang="0">
                <a:pos x="6151" y="4030"/>
              </a:cxn>
            </a:cxnLst>
            <a:rect l="0" t="0" r="r" b="b"/>
            <a:pathLst>
              <a:path w="6163" h="4033">
                <a:moveTo>
                  <a:pt x="0" y="4032"/>
                </a:moveTo>
                <a:lnTo>
                  <a:pt x="14" y="4033"/>
                </a:lnTo>
                <a:lnTo>
                  <a:pt x="26" y="4032"/>
                </a:lnTo>
                <a:lnTo>
                  <a:pt x="39" y="4033"/>
                </a:lnTo>
                <a:lnTo>
                  <a:pt x="51" y="4033"/>
                </a:lnTo>
                <a:lnTo>
                  <a:pt x="63" y="4032"/>
                </a:lnTo>
                <a:lnTo>
                  <a:pt x="76" y="4032"/>
                </a:lnTo>
                <a:lnTo>
                  <a:pt x="88" y="4032"/>
                </a:lnTo>
                <a:lnTo>
                  <a:pt x="102" y="4033"/>
                </a:lnTo>
                <a:lnTo>
                  <a:pt x="114" y="4033"/>
                </a:lnTo>
                <a:lnTo>
                  <a:pt x="127" y="4033"/>
                </a:lnTo>
                <a:lnTo>
                  <a:pt x="139" y="4033"/>
                </a:lnTo>
                <a:lnTo>
                  <a:pt x="153" y="4032"/>
                </a:lnTo>
                <a:lnTo>
                  <a:pt x="165" y="4032"/>
                </a:lnTo>
                <a:lnTo>
                  <a:pt x="178" y="4033"/>
                </a:lnTo>
                <a:lnTo>
                  <a:pt x="190" y="4032"/>
                </a:lnTo>
                <a:lnTo>
                  <a:pt x="203" y="4032"/>
                </a:lnTo>
                <a:lnTo>
                  <a:pt x="215" y="4032"/>
                </a:lnTo>
                <a:lnTo>
                  <a:pt x="229" y="4032"/>
                </a:lnTo>
                <a:lnTo>
                  <a:pt x="241" y="4033"/>
                </a:lnTo>
                <a:lnTo>
                  <a:pt x="253" y="4032"/>
                </a:lnTo>
                <a:lnTo>
                  <a:pt x="266" y="4032"/>
                </a:lnTo>
                <a:lnTo>
                  <a:pt x="278" y="4033"/>
                </a:lnTo>
                <a:lnTo>
                  <a:pt x="291" y="4033"/>
                </a:lnTo>
                <a:lnTo>
                  <a:pt x="303" y="4032"/>
                </a:lnTo>
                <a:lnTo>
                  <a:pt x="317" y="4032"/>
                </a:lnTo>
                <a:lnTo>
                  <a:pt x="329" y="4033"/>
                </a:lnTo>
                <a:lnTo>
                  <a:pt x="342" y="4032"/>
                </a:lnTo>
                <a:lnTo>
                  <a:pt x="354" y="4032"/>
                </a:lnTo>
                <a:lnTo>
                  <a:pt x="367" y="4032"/>
                </a:lnTo>
                <a:lnTo>
                  <a:pt x="379" y="4033"/>
                </a:lnTo>
                <a:lnTo>
                  <a:pt x="393" y="4032"/>
                </a:lnTo>
                <a:lnTo>
                  <a:pt x="405" y="4032"/>
                </a:lnTo>
                <a:lnTo>
                  <a:pt x="418" y="4033"/>
                </a:lnTo>
                <a:lnTo>
                  <a:pt x="430" y="4032"/>
                </a:lnTo>
                <a:lnTo>
                  <a:pt x="442" y="4032"/>
                </a:lnTo>
                <a:lnTo>
                  <a:pt x="455" y="4032"/>
                </a:lnTo>
                <a:lnTo>
                  <a:pt x="467" y="4032"/>
                </a:lnTo>
                <a:lnTo>
                  <a:pt x="481" y="4032"/>
                </a:lnTo>
                <a:lnTo>
                  <a:pt x="493" y="4033"/>
                </a:lnTo>
                <a:lnTo>
                  <a:pt x="506" y="4032"/>
                </a:lnTo>
                <a:lnTo>
                  <a:pt x="518" y="4033"/>
                </a:lnTo>
                <a:lnTo>
                  <a:pt x="531" y="4032"/>
                </a:lnTo>
                <a:lnTo>
                  <a:pt x="543" y="4032"/>
                </a:lnTo>
                <a:lnTo>
                  <a:pt x="557" y="4033"/>
                </a:lnTo>
                <a:lnTo>
                  <a:pt x="569" y="4032"/>
                </a:lnTo>
                <a:lnTo>
                  <a:pt x="582" y="4033"/>
                </a:lnTo>
                <a:lnTo>
                  <a:pt x="594" y="4032"/>
                </a:lnTo>
                <a:lnTo>
                  <a:pt x="607" y="4032"/>
                </a:lnTo>
                <a:lnTo>
                  <a:pt x="619" y="4032"/>
                </a:lnTo>
                <a:lnTo>
                  <a:pt x="631" y="4032"/>
                </a:lnTo>
                <a:lnTo>
                  <a:pt x="645" y="4033"/>
                </a:lnTo>
                <a:lnTo>
                  <a:pt x="657" y="4032"/>
                </a:lnTo>
                <a:lnTo>
                  <a:pt x="670" y="4032"/>
                </a:lnTo>
                <a:lnTo>
                  <a:pt x="682" y="4032"/>
                </a:lnTo>
                <a:lnTo>
                  <a:pt x="695" y="4032"/>
                </a:lnTo>
                <a:lnTo>
                  <a:pt x="707" y="4032"/>
                </a:lnTo>
                <a:lnTo>
                  <a:pt x="721" y="4032"/>
                </a:lnTo>
                <a:lnTo>
                  <a:pt x="733" y="4033"/>
                </a:lnTo>
                <a:lnTo>
                  <a:pt x="746" y="4033"/>
                </a:lnTo>
                <a:lnTo>
                  <a:pt x="758" y="4032"/>
                </a:lnTo>
                <a:lnTo>
                  <a:pt x="771" y="4032"/>
                </a:lnTo>
                <a:lnTo>
                  <a:pt x="783" y="4032"/>
                </a:lnTo>
                <a:lnTo>
                  <a:pt x="797" y="4032"/>
                </a:lnTo>
                <a:lnTo>
                  <a:pt x="809" y="4032"/>
                </a:lnTo>
                <a:lnTo>
                  <a:pt x="821" y="4032"/>
                </a:lnTo>
                <a:lnTo>
                  <a:pt x="834" y="4033"/>
                </a:lnTo>
                <a:lnTo>
                  <a:pt x="846" y="4033"/>
                </a:lnTo>
                <a:lnTo>
                  <a:pt x="860" y="4033"/>
                </a:lnTo>
                <a:lnTo>
                  <a:pt x="872" y="4032"/>
                </a:lnTo>
                <a:lnTo>
                  <a:pt x="885" y="4032"/>
                </a:lnTo>
                <a:lnTo>
                  <a:pt x="897" y="4032"/>
                </a:lnTo>
                <a:lnTo>
                  <a:pt x="910" y="4032"/>
                </a:lnTo>
                <a:lnTo>
                  <a:pt x="922" y="4030"/>
                </a:lnTo>
                <a:lnTo>
                  <a:pt x="936" y="4032"/>
                </a:lnTo>
                <a:lnTo>
                  <a:pt x="948" y="4032"/>
                </a:lnTo>
                <a:lnTo>
                  <a:pt x="961" y="4033"/>
                </a:lnTo>
                <a:lnTo>
                  <a:pt x="973" y="4032"/>
                </a:lnTo>
                <a:lnTo>
                  <a:pt x="986" y="4032"/>
                </a:lnTo>
                <a:lnTo>
                  <a:pt x="998" y="4032"/>
                </a:lnTo>
                <a:lnTo>
                  <a:pt x="1012" y="4030"/>
                </a:lnTo>
                <a:lnTo>
                  <a:pt x="1024" y="4032"/>
                </a:lnTo>
                <a:lnTo>
                  <a:pt x="1036" y="4032"/>
                </a:lnTo>
                <a:lnTo>
                  <a:pt x="1049" y="4032"/>
                </a:lnTo>
                <a:lnTo>
                  <a:pt x="1061" y="4032"/>
                </a:lnTo>
                <a:lnTo>
                  <a:pt x="1074" y="4032"/>
                </a:lnTo>
                <a:lnTo>
                  <a:pt x="1086" y="4032"/>
                </a:lnTo>
                <a:lnTo>
                  <a:pt x="1100" y="4032"/>
                </a:lnTo>
                <a:lnTo>
                  <a:pt x="1112" y="4032"/>
                </a:lnTo>
                <a:lnTo>
                  <a:pt x="1125" y="4032"/>
                </a:lnTo>
                <a:lnTo>
                  <a:pt x="1137" y="4032"/>
                </a:lnTo>
                <a:lnTo>
                  <a:pt x="1150" y="4032"/>
                </a:lnTo>
                <a:lnTo>
                  <a:pt x="1162" y="4030"/>
                </a:lnTo>
                <a:lnTo>
                  <a:pt x="1176" y="4033"/>
                </a:lnTo>
                <a:lnTo>
                  <a:pt x="1188" y="4030"/>
                </a:lnTo>
                <a:lnTo>
                  <a:pt x="1201" y="4032"/>
                </a:lnTo>
                <a:lnTo>
                  <a:pt x="1213" y="4032"/>
                </a:lnTo>
                <a:lnTo>
                  <a:pt x="1225" y="4030"/>
                </a:lnTo>
                <a:lnTo>
                  <a:pt x="1238" y="4032"/>
                </a:lnTo>
                <a:lnTo>
                  <a:pt x="1250" y="4032"/>
                </a:lnTo>
                <a:lnTo>
                  <a:pt x="1264" y="4032"/>
                </a:lnTo>
                <a:lnTo>
                  <a:pt x="1276" y="4032"/>
                </a:lnTo>
                <a:lnTo>
                  <a:pt x="1289" y="4030"/>
                </a:lnTo>
                <a:lnTo>
                  <a:pt x="1301" y="4032"/>
                </a:lnTo>
                <a:lnTo>
                  <a:pt x="1314" y="4032"/>
                </a:lnTo>
                <a:lnTo>
                  <a:pt x="1326" y="4032"/>
                </a:lnTo>
                <a:lnTo>
                  <a:pt x="1340" y="4030"/>
                </a:lnTo>
                <a:lnTo>
                  <a:pt x="1352" y="4032"/>
                </a:lnTo>
                <a:lnTo>
                  <a:pt x="1365" y="4030"/>
                </a:lnTo>
                <a:lnTo>
                  <a:pt x="1377" y="4032"/>
                </a:lnTo>
                <a:lnTo>
                  <a:pt x="1390" y="4030"/>
                </a:lnTo>
                <a:lnTo>
                  <a:pt x="1402" y="4030"/>
                </a:lnTo>
                <a:lnTo>
                  <a:pt x="1414" y="4032"/>
                </a:lnTo>
                <a:lnTo>
                  <a:pt x="1428" y="4032"/>
                </a:lnTo>
                <a:lnTo>
                  <a:pt x="1440" y="4030"/>
                </a:lnTo>
                <a:lnTo>
                  <a:pt x="1453" y="4030"/>
                </a:lnTo>
                <a:lnTo>
                  <a:pt x="1465" y="4032"/>
                </a:lnTo>
                <a:lnTo>
                  <a:pt x="1478" y="4030"/>
                </a:lnTo>
                <a:lnTo>
                  <a:pt x="1490" y="4032"/>
                </a:lnTo>
                <a:lnTo>
                  <a:pt x="1504" y="4030"/>
                </a:lnTo>
                <a:lnTo>
                  <a:pt x="1516" y="4032"/>
                </a:lnTo>
                <a:lnTo>
                  <a:pt x="1529" y="4030"/>
                </a:lnTo>
                <a:lnTo>
                  <a:pt x="1541" y="4030"/>
                </a:lnTo>
                <a:lnTo>
                  <a:pt x="1554" y="4030"/>
                </a:lnTo>
                <a:lnTo>
                  <a:pt x="1566" y="4030"/>
                </a:lnTo>
                <a:lnTo>
                  <a:pt x="1580" y="4030"/>
                </a:lnTo>
                <a:lnTo>
                  <a:pt x="1592" y="4030"/>
                </a:lnTo>
                <a:lnTo>
                  <a:pt x="1604" y="4029"/>
                </a:lnTo>
                <a:lnTo>
                  <a:pt x="1617" y="4030"/>
                </a:lnTo>
                <a:lnTo>
                  <a:pt x="1629" y="4030"/>
                </a:lnTo>
                <a:lnTo>
                  <a:pt x="1643" y="4030"/>
                </a:lnTo>
                <a:lnTo>
                  <a:pt x="1655" y="4029"/>
                </a:lnTo>
                <a:lnTo>
                  <a:pt x="1668" y="4030"/>
                </a:lnTo>
                <a:lnTo>
                  <a:pt x="1680" y="4029"/>
                </a:lnTo>
                <a:lnTo>
                  <a:pt x="1693" y="4029"/>
                </a:lnTo>
                <a:lnTo>
                  <a:pt x="1705" y="4029"/>
                </a:lnTo>
                <a:lnTo>
                  <a:pt x="1719" y="4029"/>
                </a:lnTo>
                <a:lnTo>
                  <a:pt x="1731" y="4029"/>
                </a:lnTo>
                <a:lnTo>
                  <a:pt x="1744" y="4029"/>
                </a:lnTo>
                <a:lnTo>
                  <a:pt x="1756" y="4030"/>
                </a:lnTo>
                <a:lnTo>
                  <a:pt x="1769" y="4030"/>
                </a:lnTo>
                <a:lnTo>
                  <a:pt x="1781" y="4028"/>
                </a:lnTo>
                <a:lnTo>
                  <a:pt x="1793" y="4029"/>
                </a:lnTo>
                <a:lnTo>
                  <a:pt x="1807" y="4028"/>
                </a:lnTo>
                <a:lnTo>
                  <a:pt x="1819" y="4028"/>
                </a:lnTo>
                <a:lnTo>
                  <a:pt x="1832" y="4026"/>
                </a:lnTo>
                <a:lnTo>
                  <a:pt x="1844" y="4030"/>
                </a:lnTo>
                <a:lnTo>
                  <a:pt x="1857" y="4026"/>
                </a:lnTo>
                <a:lnTo>
                  <a:pt x="1869" y="4025"/>
                </a:lnTo>
                <a:lnTo>
                  <a:pt x="1883" y="4024"/>
                </a:lnTo>
                <a:lnTo>
                  <a:pt x="1895" y="4026"/>
                </a:lnTo>
                <a:lnTo>
                  <a:pt x="1908" y="4025"/>
                </a:lnTo>
                <a:lnTo>
                  <a:pt x="1920" y="4028"/>
                </a:lnTo>
                <a:lnTo>
                  <a:pt x="1933" y="4028"/>
                </a:lnTo>
                <a:lnTo>
                  <a:pt x="1945" y="4025"/>
                </a:lnTo>
                <a:lnTo>
                  <a:pt x="1959" y="4024"/>
                </a:lnTo>
                <a:lnTo>
                  <a:pt x="1971" y="4024"/>
                </a:lnTo>
                <a:lnTo>
                  <a:pt x="1983" y="4024"/>
                </a:lnTo>
                <a:lnTo>
                  <a:pt x="1996" y="4026"/>
                </a:lnTo>
                <a:lnTo>
                  <a:pt x="2008" y="4024"/>
                </a:lnTo>
                <a:lnTo>
                  <a:pt x="2021" y="4024"/>
                </a:lnTo>
                <a:lnTo>
                  <a:pt x="2033" y="4024"/>
                </a:lnTo>
                <a:lnTo>
                  <a:pt x="2047" y="4024"/>
                </a:lnTo>
                <a:lnTo>
                  <a:pt x="2059" y="4021"/>
                </a:lnTo>
                <a:lnTo>
                  <a:pt x="2072" y="4018"/>
                </a:lnTo>
                <a:lnTo>
                  <a:pt x="2084" y="4020"/>
                </a:lnTo>
                <a:lnTo>
                  <a:pt x="2097" y="4020"/>
                </a:lnTo>
                <a:lnTo>
                  <a:pt x="2109" y="4020"/>
                </a:lnTo>
                <a:lnTo>
                  <a:pt x="2123" y="4022"/>
                </a:lnTo>
                <a:lnTo>
                  <a:pt x="2135" y="4021"/>
                </a:lnTo>
                <a:lnTo>
                  <a:pt x="2148" y="4018"/>
                </a:lnTo>
                <a:lnTo>
                  <a:pt x="2160" y="4020"/>
                </a:lnTo>
                <a:lnTo>
                  <a:pt x="2172" y="4017"/>
                </a:lnTo>
                <a:lnTo>
                  <a:pt x="2185" y="4016"/>
                </a:lnTo>
                <a:lnTo>
                  <a:pt x="2197" y="4014"/>
                </a:lnTo>
                <a:lnTo>
                  <a:pt x="2211" y="4013"/>
                </a:lnTo>
                <a:lnTo>
                  <a:pt x="2223" y="4013"/>
                </a:lnTo>
                <a:lnTo>
                  <a:pt x="2236" y="4008"/>
                </a:lnTo>
                <a:lnTo>
                  <a:pt x="2248" y="4004"/>
                </a:lnTo>
                <a:lnTo>
                  <a:pt x="2261" y="4005"/>
                </a:lnTo>
                <a:lnTo>
                  <a:pt x="2273" y="3998"/>
                </a:lnTo>
                <a:lnTo>
                  <a:pt x="2287" y="3996"/>
                </a:lnTo>
                <a:lnTo>
                  <a:pt x="2299" y="3997"/>
                </a:lnTo>
                <a:lnTo>
                  <a:pt x="2312" y="3986"/>
                </a:lnTo>
                <a:lnTo>
                  <a:pt x="2324" y="3988"/>
                </a:lnTo>
                <a:lnTo>
                  <a:pt x="2338" y="3972"/>
                </a:lnTo>
                <a:lnTo>
                  <a:pt x="2350" y="3981"/>
                </a:lnTo>
                <a:lnTo>
                  <a:pt x="2362" y="3968"/>
                </a:lnTo>
                <a:lnTo>
                  <a:pt x="2375" y="3948"/>
                </a:lnTo>
                <a:lnTo>
                  <a:pt x="2387" y="3944"/>
                </a:lnTo>
                <a:lnTo>
                  <a:pt x="2400" y="3930"/>
                </a:lnTo>
                <a:lnTo>
                  <a:pt x="2412" y="3916"/>
                </a:lnTo>
                <a:lnTo>
                  <a:pt x="2426" y="3913"/>
                </a:lnTo>
                <a:lnTo>
                  <a:pt x="2438" y="3886"/>
                </a:lnTo>
                <a:lnTo>
                  <a:pt x="2451" y="3855"/>
                </a:lnTo>
                <a:lnTo>
                  <a:pt x="2463" y="3833"/>
                </a:lnTo>
                <a:lnTo>
                  <a:pt x="2476" y="3813"/>
                </a:lnTo>
                <a:lnTo>
                  <a:pt x="2488" y="3754"/>
                </a:lnTo>
                <a:lnTo>
                  <a:pt x="2502" y="3707"/>
                </a:lnTo>
                <a:lnTo>
                  <a:pt x="2514" y="3651"/>
                </a:lnTo>
                <a:lnTo>
                  <a:pt x="2527" y="3615"/>
                </a:lnTo>
                <a:lnTo>
                  <a:pt x="2539" y="3547"/>
                </a:lnTo>
                <a:lnTo>
                  <a:pt x="2552" y="3499"/>
                </a:lnTo>
                <a:lnTo>
                  <a:pt x="2564" y="3454"/>
                </a:lnTo>
                <a:lnTo>
                  <a:pt x="2576" y="3353"/>
                </a:lnTo>
                <a:lnTo>
                  <a:pt x="2590" y="3276"/>
                </a:lnTo>
                <a:lnTo>
                  <a:pt x="2602" y="3190"/>
                </a:lnTo>
                <a:lnTo>
                  <a:pt x="2615" y="3122"/>
                </a:lnTo>
                <a:lnTo>
                  <a:pt x="2627" y="3042"/>
                </a:lnTo>
                <a:lnTo>
                  <a:pt x="2640" y="2895"/>
                </a:lnTo>
                <a:lnTo>
                  <a:pt x="2652" y="2858"/>
                </a:lnTo>
                <a:lnTo>
                  <a:pt x="2666" y="2741"/>
                </a:lnTo>
                <a:lnTo>
                  <a:pt x="2678" y="2637"/>
                </a:lnTo>
                <a:lnTo>
                  <a:pt x="2691" y="2567"/>
                </a:lnTo>
                <a:lnTo>
                  <a:pt x="2703" y="2492"/>
                </a:lnTo>
                <a:lnTo>
                  <a:pt x="2716" y="2357"/>
                </a:lnTo>
                <a:lnTo>
                  <a:pt x="2728" y="2217"/>
                </a:lnTo>
                <a:lnTo>
                  <a:pt x="2742" y="2124"/>
                </a:lnTo>
                <a:lnTo>
                  <a:pt x="2754" y="2049"/>
                </a:lnTo>
                <a:lnTo>
                  <a:pt x="2766" y="1889"/>
                </a:lnTo>
                <a:lnTo>
                  <a:pt x="2779" y="1882"/>
                </a:lnTo>
                <a:lnTo>
                  <a:pt x="2791" y="1676"/>
                </a:lnTo>
                <a:lnTo>
                  <a:pt x="2804" y="1621"/>
                </a:lnTo>
                <a:lnTo>
                  <a:pt x="2816" y="1501"/>
                </a:lnTo>
                <a:lnTo>
                  <a:pt x="2830" y="1395"/>
                </a:lnTo>
                <a:lnTo>
                  <a:pt x="2842" y="1258"/>
                </a:lnTo>
                <a:lnTo>
                  <a:pt x="2855" y="1171"/>
                </a:lnTo>
                <a:lnTo>
                  <a:pt x="2867" y="1034"/>
                </a:lnTo>
                <a:lnTo>
                  <a:pt x="2880" y="935"/>
                </a:lnTo>
                <a:lnTo>
                  <a:pt x="2892" y="754"/>
                </a:lnTo>
                <a:lnTo>
                  <a:pt x="2906" y="764"/>
                </a:lnTo>
                <a:lnTo>
                  <a:pt x="2918" y="586"/>
                </a:lnTo>
                <a:lnTo>
                  <a:pt x="2931" y="547"/>
                </a:lnTo>
                <a:lnTo>
                  <a:pt x="2943" y="485"/>
                </a:lnTo>
                <a:lnTo>
                  <a:pt x="2955" y="384"/>
                </a:lnTo>
                <a:lnTo>
                  <a:pt x="2968" y="319"/>
                </a:lnTo>
                <a:lnTo>
                  <a:pt x="2980" y="249"/>
                </a:lnTo>
                <a:lnTo>
                  <a:pt x="2994" y="248"/>
                </a:lnTo>
                <a:lnTo>
                  <a:pt x="3006" y="100"/>
                </a:lnTo>
                <a:lnTo>
                  <a:pt x="3019" y="92"/>
                </a:lnTo>
                <a:lnTo>
                  <a:pt x="3031" y="80"/>
                </a:lnTo>
                <a:lnTo>
                  <a:pt x="3044" y="0"/>
                </a:lnTo>
                <a:lnTo>
                  <a:pt x="3056" y="116"/>
                </a:lnTo>
                <a:lnTo>
                  <a:pt x="3070" y="29"/>
                </a:lnTo>
                <a:lnTo>
                  <a:pt x="3082" y="41"/>
                </a:lnTo>
                <a:lnTo>
                  <a:pt x="3095" y="47"/>
                </a:lnTo>
                <a:lnTo>
                  <a:pt x="3107" y="151"/>
                </a:lnTo>
                <a:lnTo>
                  <a:pt x="3121" y="111"/>
                </a:lnTo>
                <a:lnTo>
                  <a:pt x="3133" y="140"/>
                </a:lnTo>
                <a:lnTo>
                  <a:pt x="3145" y="173"/>
                </a:lnTo>
                <a:lnTo>
                  <a:pt x="3158" y="213"/>
                </a:lnTo>
                <a:lnTo>
                  <a:pt x="3170" y="317"/>
                </a:lnTo>
                <a:lnTo>
                  <a:pt x="3183" y="413"/>
                </a:lnTo>
                <a:lnTo>
                  <a:pt x="3195" y="453"/>
                </a:lnTo>
                <a:lnTo>
                  <a:pt x="3209" y="538"/>
                </a:lnTo>
                <a:lnTo>
                  <a:pt x="3221" y="582"/>
                </a:lnTo>
                <a:lnTo>
                  <a:pt x="3234" y="642"/>
                </a:lnTo>
                <a:lnTo>
                  <a:pt x="3246" y="859"/>
                </a:lnTo>
                <a:lnTo>
                  <a:pt x="3259" y="942"/>
                </a:lnTo>
                <a:lnTo>
                  <a:pt x="3271" y="1034"/>
                </a:lnTo>
                <a:lnTo>
                  <a:pt x="3285" y="1158"/>
                </a:lnTo>
                <a:lnTo>
                  <a:pt x="3297" y="1270"/>
                </a:lnTo>
                <a:lnTo>
                  <a:pt x="3310" y="1358"/>
                </a:lnTo>
                <a:lnTo>
                  <a:pt x="3322" y="1471"/>
                </a:lnTo>
                <a:lnTo>
                  <a:pt x="3334" y="1526"/>
                </a:lnTo>
                <a:lnTo>
                  <a:pt x="3347" y="1697"/>
                </a:lnTo>
                <a:lnTo>
                  <a:pt x="3359" y="1761"/>
                </a:lnTo>
                <a:lnTo>
                  <a:pt x="3373" y="1906"/>
                </a:lnTo>
                <a:lnTo>
                  <a:pt x="3385" y="2026"/>
                </a:lnTo>
                <a:lnTo>
                  <a:pt x="3398" y="2162"/>
                </a:lnTo>
                <a:lnTo>
                  <a:pt x="3410" y="2287"/>
                </a:lnTo>
                <a:lnTo>
                  <a:pt x="3423" y="2440"/>
                </a:lnTo>
                <a:lnTo>
                  <a:pt x="3435" y="2511"/>
                </a:lnTo>
                <a:lnTo>
                  <a:pt x="3449" y="2632"/>
                </a:lnTo>
                <a:lnTo>
                  <a:pt x="3461" y="2733"/>
                </a:lnTo>
                <a:lnTo>
                  <a:pt x="3474" y="2834"/>
                </a:lnTo>
                <a:lnTo>
                  <a:pt x="3486" y="2943"/>
                </a:lnTo>
                <a:lnTo>
                  <a:pt x="3499" y="3048"/>
                </a:lnTo>
                <a:lnTo>
                  <a:pt x="3511" y="3146"/>
                </a:lnTo>
                <a:lnTo>
                  <a:pt x="3523" y="3239"/>
                </a:lnTo>
                <a:lnTo>
                  <a:pt x="3537" y="3335"/>
                </a:lnTo>
                <a:lnTo>
                  <a:pt x="3549" y="3413"/>
                </a:lnTo>
                <a:lnTo>
                  <a:pt x="3562" y="3510"/>
                </a:lnTo>
                <a:lnTo>
                  <a:pt x="3574" y="3601"/>
                </a:lnTo>
                <a:lnTo>
                  <a:pt x="3587" y="3623"/>
                </a:lnTo>
                <a:lnTo>
                  <a:pt x="3599" y="3689"/>
                </a:lnTo>
                <a:lnTo>
                  <a:pt x="3613" y="3759"/>
                </a:lnTo>
                <a:lnTo>
                  <a:pt x="3625" y="3817"/>
                </a:lnTo>
                <a:lnTo>
                  <a:pt x="3638" y="3837"/>
                </a:lnTo>
                <a:lnTo>
                  <a:pt x="3650" y="3890"/>
                </a:lnTo>
                <a:lnTo>
                  <a:pt x="3663" y="3906"/>
                </a:lnTo>
                <a:lnTo>
                  <a:pt x="3675" y="3933"/>
                </a:lnTo>
                <a:lnTo>
                  <a:pt x="3689" y="3948"/>
                </a:lnTo>
                <a:lnTo>
                  <a:pt x="3701" y="3972"/>
                </a:lnTo>
                <a:lnTo>
                  <a:pt x="3713" y="3980"/>
                </a:lnTo>
                <a:lnTo>
                  <a:pt x="3726" y="3993"/>
                </a:lnTo>
                <a:lnTo>
                  <a:pt x="3738" y="3992"/>
                </a:lnTo>
                <a:lnTo>
                  <a:pt x="3751" y="4004"/>
                </a:lnTo>
                <a:lnTo>
                  <a:pt x="3763" y="4009"/>
                </a:lnTo>
                <a:lnTo>
                  <a:pt x="3777" y="4009"/>
                </a:lnTo>
                <a:lnTo>
                  <a:pt x="3789" y="4014"/>
                </a:lnTo>
                <a:lnTo>
                  <a:pt x="3802" y="4012"/>
                </a:lnTo>
                <a:lnTo>
                  <a:pt x="3814" y="4016"/>
                </a:lnTo>
                <a:lnTo>
                  <a:pt x="3828" y="4013"/>
                </a:lnTo>
                <a:lnTo>
                  <a:pt x="3840" y="4021"/>
                </a:lnTo>
                <a:lnTo>
                  <a:pt x="3853" y="4018"/>
                </a:lnTo>
                <a:lnTo>
                  <a:pt x="3865" y="4026"/>
                </a:lnTo>
                <a:lnTo>
                  <a:pt x="3878" y="4025"/>
                </a:lnTo>
                <a:lnTo>
                  <a:pt x="3890" y="4024"/>
                </a:lnTo>
                <a:lnTo>
                  <a:pt x="3902" y="4021"/>
                </a:lnTo>
                <a:lnTo>
                  <a:pt x="3916" y="4024"/>
                </a:lnTo>
                <a:lnTo>
                  <a:pt x="3928" y="4025"/>
                </a:lnTo>
                <a:lnTo>
                  <a:pt x="3941" y="4028"/>
                </a:lnTo>
                <a:lnTo>
                  <a:pt x="3953" y="4026"/>
                </a:lnTo>
                <a:lnTo>
                  <a:pt x="3966" y="4025"/>
                </a:lnTo>
                <a:lnTo>
                  <a:pt x="3978" y="4026"/>
                </a:lnTo>
                <a:lnTo>
                  <a:pt x="3992" y="4024"/>
                </a:lnTo>
                <a:lnTo>
                  <a:pt x="4004" y="4028"/>
                </a:lnTo>
                <a:lnTo>
                  <a:pt x="4017" y="4026"/>
                </a:lnTo>
                <a:lnTo>
                  <a:pt x="4029" y="4025"/>
                </a:lnTo>
                <a:lnTo>
                  <a:pt x="4042" y="4028"/>
                </a:lnTo>
                <a:lnTo>
                  <a:pt x="4054" y="4024"/>
                </a:lnTo>
                <a:lnTo>
                  <a:pt x="4068" y="4029"/>
                </a:lnTo>
                <a:lnTo>
                  <a:pt x="4080" y="4026"/>
                </a:lnTo>
                <a:lnTo>
                  <a:pt x="4093" y="4026"/>
                </a:lnTo>
                <a:lnTo>
                  <a:pt x="4105" y="4029"/>
                </a:lnTo>
                <a:lnTo>
                  <a:pt x="4117" y="4029"/>
                </a:lnTo>
                <a:lnTo>
                  <a:pt x="4130" y="4030"/>
                </a:lnTo>
                <a:lnTo>
                  <a:pt x="4142" y="4028"/>
                </a:lnTo>
                <a:lnTo>
                  <a:pt x="4156" y="4030"/>
                </a:lnTo>
                <a:lnTo>
                  <a:pt x="4168" y="4029"/>
                </a:lnTo>
                <a:lnTo>
                  <a:pt x="4181" y="4029"/>
                </a:lnTo>
                <a:lnTo>
                  <a:pt x="4193" y="4028"/>
                </a:lnTo>
                <a:lnTo>
                  <a:pt x="4206" y="4029"/>
                </a:lnTo>
                <a:lnTo>
                  <a:pt x="4218" y="4030"/>
                </a:lnTo>
                <a:lnTo>
                  <a:pt x="4232" y="4026"/>
                </a:lnTo>
                <a:lnTo>
                  <a:pt x="4244" y="4030"/>
                </a:lnTo>
                <a:lnTo>
                  <a:pt x="4257" y="4029"/>
                </a:lnTo>
                <a:lnTo>
                  <a:pt x="4269" y="4030"/>
                </a:lnTo>
                <a:lnTo>
                  <a:pt x="4282" y="4029"/>
                </a:lnTo>
                <a:lnTo>
                  <a:pt x="4294" y="4029"/>
                </a:lnTo>
                <a:lnTo>
                  <a:pt x="4306" y="4029"/>
                </a:lnTo>
                <a:lnTo>
                  <a:pt x="4320" y="4030"/>
                </a:lnTo>
                <a:lnTo>
                  <a:pt x="4332" y="4030"/>
                </a:lnTo>
                <a:lnTo>
                  <a:pt x="4345" y="4030"/>
                </a:lnTo>
                <a:lnTo>
                  <a:pt x="4357" y="4030"/>
                </a:lnTo>
                <a:lnTo>
                  <a:pt x="4370" y="4030"/>
                </a:lnTo>
                <a:lnTo>
                  <a:pt x="4382" y="4029"/>
                </a:lnTo>
                <a:lnTo>
                  <a:pt x="4396" y="4030"/>
                </a:lnTo>
                <a:lnTo>
                  <a:pt x="4408" y="4030"/>
                </a:lnTo>
                <a:lnTo>
                  <a:pt x="4421" y="4029"/>
                </a:lnTo>
                <a:lnTo>
                  <a:pt x="4433" y="4026"/>
                </a:lnTo>
                <a:lnTo>
                  <a:pt x="4446" y="4032"/>
                </a:lnTo>
                <a:lnTo>
                  <a:pt x="4458" y="4030"/>
                </a:lnTo>
                <a:lnTo>
                  <a:pt x="4472" y="4030"/>
                </a:lnTo>
                <a:lnTo>
                  <a:pt x="4484" y="4032"/>
                </a:lnTo>
                <a:lnTo>
                  <a:pt x="4496" y="4030"/>
                </a:lnTo>
                <a:lnTo>
                  <a:pt x="4509" y="4032"/>
                </a:lnTo>
                <a:lnTo>
                  <a:pt x="4521" y="4030"/>
                </a:lnTo>
                <a:lnTo>
                  <a:pt x="4534" y="4032"/>
                </a:lnTo>
                <a:lnTo>
                  <a:pt x="4546" y="4029"/>
                </a:lnTo>
                <a:lnTo>
                  <a:pt x="4560" y="4030"/>
                </a:lnTo>
                <a:lnTo>
                  <a:pt x="4572" y="4030"/>
                </a:lnTo>
                <a:lnTo>
                  <a:pt x="4585" y="4030"/>
                </a:lnTo>
                <a:lnTo>
                  <a:pt x="4597" y="4029"/>
                </a:lnTo>
                <a:lnTo>
                  <a:pt x="4611" y="4032"/>
                </a:lnTo>
                <a:lnTo>
                  <a:pt x="4623" y="4030"/>
                </a:lnTo>
                <a:lnTo>
                  <a:pt x="4636" y="4030"/>
                </a:lnTo>
                <a:lnTo>
                  <a:pt x="4648" y="4030"/>
                </a:lnTo>
                <a:lnTo>
                  <a:pt x="4661" y="4029"/>
                </a:lnTo>
                <a:lnTo>
                  <a:pt x="4673" y="4030"/>
                </a:lnTo>
                <a:lnTo>
                  <a:pt x="4685" y="4030"/>
                </a:lnTo>
                <a:lnTo>
                  <a:pt x="4699" y="4030"/>
                </a:lnTo>
                <a:lnTo>
                  <a:pt x="4711" y="4030"/>
                </a:lnTo>
                <a:lnTo>
                  <a:pt x="4724" y="4030"/>
                </a:lnTo>
                <a:lnTo>
                  <a:pt x="4736" y="4030"/>
                </a:lnTo>
                <a:lnTo>
                  <a:pt x="4749" y="4032"/>
                </a:lnTo>
                <a:lnTo>
                  <a:pt x="4761" y="4032"/>
                </a:lnTo>
                <a:lnTo>
                  <a:pt x="4775" y="4032"/>
                </a:lnTo>
                <a:lnTo>
                  <a:pt x="4787" y="4030"/>
                </a:lnTo>
                <a:lnTo>
                  <a:pt x="4800" y="4029"/>
                </a:lnTo>
                <a:lnTo>
                  <a:pt x="4812" y="4030"/>
                </a:lnTo>
                <a:lnTo>
                  <a:pt x="4825" y="4032"/>
                </a:lnTo>
                <a:lnTo>
                  <a:pt x="4837" y="4030"/>
                </a:lnTo>
                <a:lnTo>
                  <a:pt x="4851" y="4030"/>
                </a:lnTo>
                <a:lnTo>
                  <a:pt x="4863" y="4030"/>
                </a:lnTo>
                <a:lnTo>
                  <a:pt x="4875" y="4030"/>
                </a:lnTo>
                <a:lnTo>
                  <a:pt x="4888" y="4032"/>
                </a:lnTo>
                <a:lnTo>
                  <a:pt x="4900" y="4030"/>
                </a:lnTo>
                <a:lnTo>
                  <a:pt x="4913" y="4030"/>
                </a:lnTo>
                <a:lnTo>
                  <a:pt x="4925" y="4032"/>
                </a:lnTo>
                <a:lnTo>
                  <a:pt x="4939" y="4032"/>
                </a:lnTo>
                <a:lnTo>
                  <a:pt x="4951" y="4032"/>
                </a:lnTo>
                <a:lnTo>
                  <a:pt x="4964" y="4032"/>
                </a:lnTo>
                <a:lnTo>
                  <a:pt x="4976" y="4030"/>
                </a:lnTo>
                <a:lnTo>
                  <a:pt x="4989" y="4032"/>
                </a:lnTo>
                <a:lnTo>
                  <a:pt x="5001" y="4032"/>
                </a:lnTo>
                <a:lnTo>
                  <a:pt x="5015" y="4030"/>
                </a:lnTo>
                <a:lnTo>
                  <a:pt x="5027" y="4032"/>
                </a:lnTo>
                <a:lnTo>
                  <a:pt x="5040" y="4032"/>
                </a:lnTo>
                <a:lnTo>
                  <a:pt x="5052" y="4032"/>
                </a:lnTo>
                <a:lnTo>
                  <a:pt x="5064" y="4033"/>
                </a:lnTo>
                <a:lnTo>
                  <a:pt x="5077" y="4032"/>
                </a:lnTo>
                <a:lnTo>
                  <a:pt x="5089" y="4032"/>
                </a:lnTo>
                <a:lnTo>
                  <a:pt x="5103" y="4032"/>
                </a:lnTo>
                <a:lnTo>
                  <a:pt x="5115" y="4030"/>
                </a:lnTo>
                <a:lnTo>
                  <a:pt x="5128" y="4030"/>
                </a:lnTo>
                <a:lnTo>
                  <a:pt x="5140" y="4030"/>
                </a:lnTo>
                <a:lnTo>
                  <a:pt x="5153" y="4030"/>
                </a:lnTo>
                <a:lnTo>
                  <a:pt x="5165" y="4030"/>
                </a:lnTo>
                <a:lnTo>
                  <a:pt x="5179" y="4032"/>
                </a:lnTo>
                <a:lnTo>
                  <a:pt x="5191" y="4032"/>
                </a:lnTo>
                <a:lnTo>
                  <a:pt x="5204" y="4032"/>
                </a:lnTo>
                <a:lnTo>
                  <a:pt x="5216" y="4032"/>
                </a:lnTo>
                <a:lnTo>
                  <a:pt x="5229" y="4030"/>
                </a:lnTo>
                <a:lnTo>
                  <a:pt x="5241" y="4032"/>
                </a:lnTo>
                <a:lnTo>
                  <a:pt x="5253" y="4030"/>
                </a:lnTo>
                <a:lnTo>
                  <a:pt x="5267" y="4030"/>
                </a:lnTo>
                <a:lnTo>
                  <a:pt x="5279" y="4030"/>
                </a:lnTo>
                <a:lnTo>
                  <a:pt x="5292" y="4032"/>
                </a:lnTo>
                <a:lnTo>
                  <a:pt x="5304" y="4032"/>
                </a:lnTo>
                <a:lnTo>
                  <a:pt x="5318" y="4030"/>
                </a:lnTo>
                <a:lnTo>
                  <a:pt x="5330" y="4032"/>
                </a:lnTo>
                <a:lnTo>
                  <a:pt x="5343" y="4032"/>
                </a:lnTo>
                <a:lnTo>
                  <a:pt x="5355" y="4032"/>
                </a:lnTo>
                <a:lnTo>
                  <a:pt x="5368" y="4030"/>
                </a:lnTo>
                <a:lnTo>
                  <a:pt x="5380" y="4032"/>
                </a:lnTo>
                <a:lnTo>
                  <a:pt x="5394" y="4032"/>
                </a:lnTo>
                <a:lnTo>
                  <a:pt x="5406" y="4032"/>
                </a:lnTo>
                <a:lnTo>
                  <a:pt x="5419" y="4033"/>
                </a:lnTo>
                <a:lnTo>
                  <a:pt x="5431" y="4030"/>
                </a:lnTo>
                <a:lnTo>
                  <a:pt x="5443" y="4032"/>
                </a:lnTo>
                <a:lnTo>
                  <a:pt x="5456" y="4032"/>
                </a:lnTo>
                <a:lnTo>
                  <a:pt x="5468" y="4030"/>
                </a:lnTo>
                <a:lnTo>
                  <a:pt x="5482" y="4032"/>
                </a:lnTo>
                <a:lnTo>
                  <a:pt x="5494" y="4032"/>
                </a:lnTo>
                <a:lnTo>
                  <a:pt x="5507" y="4032"/>
                </a:lnTo>
                <a:lnTo>
                  <a:pt x="5519" y="4030"/>
                </a:lnTo>
                <a:lnTo>
                  <a:pt x="5532" y="4033"/>
                </a:lnTo>
                <a:lnTo>
                  <a:pt x="5544" y="4032"/>
                </a:lnTo>
                <a:lnTo>
                  <a:pt x="5558" y="4032"/>
                </a:lnTo>
                <a:lnTo>
                  <a:pt x="5570" y="4033"/>
                </a:lnTo>
                <a:lnTo>
                  <a:pt x="5583" y="4030"/>
                </a:lnTo>
                <a:lnTo>
                  <a:pt x="5595" y="4032"/>
                </a:lnTo>
                <a:lnTo>
                  <a:pt x="5608" y="4030"/>
                </a:lnTo>
                <a:lnTo>
                  <a:pt x="5620" y="4030"/>
                </a:lnTo>
                <a:lnTo>
                  <a:pt x="5634" y="4032"/>
                </a:lnTo>
                <a:lnTo>
                  <a:pt x="5646" y="4032"/>
                </a:lnTo>
                <a:lnTo>
                  <a:pt x="5658" y="4032"/>
                </a:lnTo>
                <a:lnTo>
                  <a:pt x="5671" y="4032"/>
                </a:lnTo>
                <a:lnTo>
                  <a:pt x="5683" y="4032"/>
                </a:lnTo>
                <a:lnTo>
                  <a:pt x="5696" y="4030"/>
                </a:lnTo>
                <a:lnTo>
                  <a:pt x="5708" y="4032"/>
                </a:lnTo>
                <a:lnTo>
                  <a:pt x="5722" y="4030"/>
                </a:lnTo>
                <a:lnTo>
                  <a:pt x="5734" y="4032"/>
                </a:lnTo>
                <a:lnTo>
                  <a:pt x="5747" y="4032"/>
                </a:lnTo>
                <a:lnTo>
                  <a:pt x="5759" y="4033"/>
                </a:lnTo>
                <a:lnTo>
                  <a:pt x="5772" y="4032"/>
                </a:lnTo>
                <a:lnTo>
                  <a:pt x="5784" y="4030"/>
                </a:lnTo>
                <a:lnTo>
                  <a:pt x="5798" y="4032"/>
                </a:lnTo>
                <a:lnTo>
                  <a:pt x="5810" y="4030"/>
                </a:lnTo>
                <a:lnTo>
                  <a:pt x="5823" y="4032"/>
                </a:lnTo>
                <a:lnTo>
                  <a:pt x="5835" y="4032"/>
                </a:lnTo>
                <a:lnTo>
                  <a:pt x="5847" y="4030"/>
                </a:lnTo>
                <a:lnTo>
                  <a:pt x="5860" y="4032"/>
                </a:lnTo>
                <a:lnTo>
                  <a:pt x="5872" y="4032"/>
                </a:lnTo>
                <a:lnTo>
                  <a:pt x="5886" y="4030"/>
                </a:lnTo>
                <a:lnTo>
                  <a:pt x="5898" y="4032"/>
                </a:lnTo>
                <a:lnTo>
                  <a:pt x="5911" y="4032"/>
                </a:lnTo>
                <a:lnTo>
                  <a:pt x="5923" y="4030"/>
                </a:lnTo>
                <a:lnTo>
                  <a:pt x="5936" y="4032"/>
                </a:lnTo>
                <a:lnTo>
                  <a:pt x="5948" y="4032"/>
                </a:lnTo>
                <a:lnTo>
                  <a:pt x="5962" y="4028"/>
                </a:lnTo>
                <a:lnTo>
                  <a:pt x="5974" y="4032"/>
                </a:lnTo>
                <a:lnTo>
                  <a:pt x="5987" y="4032"/>
                </a:lnTo>
                <a:lnTo>
                  <a:pt x="5999" y="4032"/>
                </a:lnTo>
                <a:lnTo>
                  <a:pt x="6012" y="4030"/>
                </a:lnTo>
                <a:lnTo>
                  <a:pt x="6024" y="4032"/>
                </a:lnTo>
                <a:lnTo>
                  <a:pt x="6037" y="4032"/>
                </a:lnTo>
                <a:lnTo>
                  <a:pt x="6050" y="4032"/>
                </a:lnTo>
                <a:lnTo>
                  <a:pt x="6062" y="4030"/>
                </a:lnTo>
                <a:lnTo>
                  <a:pt x="6075" y="4030"/>
                </a:lnTo>
                <a:lnTo>
                  <a:pt x="6087" y="4032"/>
                </a:lnTo>
                <a:lnTo>
                  <a:pt x="6101" y="4030"/>
                </a:lnTo>
                <a:lnTo>
                  <a:pt x="6113" y="4030"/>
                </a:lnTo>
                <a:lnTo>
                  <a:pt x="6126" y="4032"/>
                </a:lnTo>
                <a:lnTo>
                  <a:pt x="6138" y="4030"/>
                </a:lnTo>
                <a:lnTo>
                  <a:pt x="6151" y="4030"/>
                </a:lnTo>
                <a:lnTo>
                  <a:pt x="6163" y="403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041" name="Rectangle 33"/>
          <p:cNvSpPr>
            <a:spLocks noChangeArrowheads="1"/>
          </p:cNvSpPr>
          <p:nvPr/>
        </p:nvSpPr>
        <p:spPr bwMode="auto">
          <a:xfrm>
            <a:off x="2384425" y="1123950"/>
            <a:ext cx="1803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charset="0"/>
              </a:rPr>
              <a:t>GaN Thin Film</a:t>
            </a:r>
            <a:endParaRPr lang="en-US" sz="2200"/>
          </a:p>
        </p:txBody>
      </p:sp>
      <p:sp>
        <p:nvSpPr>
          <p:cNvPr id="299042" name="Rectangle 34"/>
          <p:cNvSpPr>
            <a:spLocks noChangeArrowheads="1"/>
          </p:cNvSpPr>
          <p:nvPr/>
        </p:nvSpPr>
        <p:spPr bwMode="auto">
          <a:xfrm>
            <a:off x="2384425" y="1498600"/>
            <a:ext cx="19748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charset="0"/>
              </a:rPr>
              <a:t>(002) Reflection</a:t>
            </a:r>
            <a:endParaRPr lang="en-US" sz="2200"/>
          </a:p>
        </p:txBody>
      </p:sp>
      <p:sp>
        <p:nvSpPr>
          <p:cNvPr id="299043" name="Rectangle 35"/>
          <p:cNvSpPr>
            <a:spLocks noChangeArrowheads="1"/>
          </p:cNvSpPr>
          <p:nvPr/>
        </p:nvSpPr>
        <p:spPr bwMode="auto">
          <a:xfrm rot="16200000">
            <a:off x="84931" y="2715420"/>
            <a:ext cx="24098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chemeClr val="accent2"/>
                </a:solidFill>
                <a:latin typeface="Arial" charset="0"/>
              </a:rPr>
              <a:t>Intensity (Counts/s)</a:t>
            </a:r>
            <a:endParaRPr lang="en-US" sz="2200">
              <a:solidFill>
                <a:schemeClr val="accent2"/>
              </a:solidFill>
            </a:endParaRPr>
          </a:p>
        </p:txBody>
      </p:sp>
      <p:sp>
        <p:nvSpPr>
          <p:cNvPr id="299044" name="Rectangle 36"/>
          <p:cNvSpPr>
            <a:spLocks noChangeArrowheads="1"/>
          </p:cNvSpPr>
          <p:nvPr/>
        </p:nvSpPr>
        <p:spPr bwMode="auto">
          <a:xfrm>
            <a:off x="4300538" y="5038725"/>
            <a:ext cx="16494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chemeClr val="accent2"/>
                </a:solidFill>
                <a:latin typeface="Arial" charset="0"/>
              </a:rPr>
              <a:t>Omega (deg)</a:t>
            </a:r>
            <a:endParaRPr lang="en-US" sz="220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3213" y="1424285"/>
            <a:ext cx="1937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How do you know if this is good?</a:t>
            </a:r>
          </a:p>
          <a:p>
            <a:pPr algn="ctr"/>
            <a:r>
              <a:rPr lang="en-US" dirty="0"/>
              <a:t>Compare to literature to see how good (some materials naturally easier than others)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06365" y="3846979"/>
            <a:ext cx="251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Generally limited by quality of substrate</a:t>
            </a:r>
          </a:p>
        </p:txBody>
      </p:sp>
    </p:spTree>
    <p:extLst>
      <p:ext uri="{BB962C8B-B14F-4D97-AF65-F5344CB8AC3E}">
        <p14:creationId xmlns:p14="http://schemas.microsoft.com/office/powerpoint/2010/main" val="5864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  <a:p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49151"/>
            <a:ext cx="7772400" cy="867052"/>
          </a:xfrm>
        </p:spPr>
        <p:txBody>
          <a:bodyPr/>
          <a:lstStyle/>
          <a:p>
            <a:r>
              <a:rPr lang="en-GB" sz="3600" dirty="0"/>
              <a:t>X-ray reflectivity (XRR) measurement</a:t>
            </a:r>
          </a:p>
        </p:txBody>
      </p:sp>
      <p:sp>
        <p:nvSpPr>
          <p:cNvPr id="105483" name="Rectangle 11"/>
          <p:cNvSpPr>
            <a:spLocks noChangeAspect="1" noChangeArrowheads="1"/>
          </p:cNvSpPr>
          <p:nvPr/>
        </p:nvSpPr>
        <p:spPr bwMode="auto">
          <a:xfrm>
            <a:off x="4724400" y="5157788"/>
            <a:ext cx="1609725" cy="563562"/>
          </a:xfrm>
          <a:prstGeom prst="rect">
            <a:avLst/>
          </a:prstGeom>
          <a:solidFill>
            <a:srgbClr val="96969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noProof="1">
                <a:solidFill>
                  <a:schemeClr val="bg1"/>
                </a:solidFill>
              </a:rPr>
              <a:t>Si</a:t>
            </a:r>
            <a:endParaRPr lang="en-US" noProof="1"/>
          </a:p>
        </p:txBody>
      </p:sp>
      <p:sp>
        <p:nvSpPr>
          <p:cNvPr id="105484" name="Rectangle 12"/>
          <p:cNvSpPr>
            <a:spLocks noChangeAspect="1" noChangeArrowheads="1"/>
          </p:cNvSpPr>
          <p:nvPr/>
        </p:nvSpPr>
        <p:spPr bwMode="auto">
          <a:xfrm>
            <a:off x="4724400" y="4581525"/>
            <a:ext cx="1609725" cy="320675"/>
          </a:xfrm>
          <a:prstGeom prst="rect">
            <a:avLst/>
          </a:prstGeom>
          <a:solidFill>
            <a:srgbClr val="99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800" noProof="1"/>
              <a:t>Mo</a:t>
            </a:r>
            <a:endParaRPr lang="en-US" noProof="1"/>
          </a:p>
        </p:txBody>
      </p:sp>
      <p:sp>
        <p:nvSpPr>
          <p:cNvPr id="105485" name="Rectangle 13"/>
          <p:cNvSpPr>
            <a:spLocks noChangeAspect="1" noChangeArrowheads="1"/>
          </p:cNvSpPr>
          <p:nvPr/>
        </p:nvSpPr>
        <p:spPr bwMode="auto">
          <a:xfrm>
            <a:off x="4724400" y="3052763"/>
            <a:ext cx="1609725" cy="1528762"/>
          </a:xfrm>
          <a:prstGeom prst="rect">
            <a:avLst/>
          </a:prstGeom>
          <a:solidFill>
            <a:srgbClr val="00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noProof="1">
                <a:solidFill>
                  <a:schemeClr val="bg1"/>
                </a:solidFill>
              </a:rPr>
              <a:t>Mo</a:t>
            </a:r>
            <a:endParaRPr lang="en-US" noProof="1"/>
          </a:p>
        </p:txBody>
      </p:sp>
      <p:sp>
        <p:nvSpPr>
          <p:cNvPr id="105486" name="Rectangle 14"/>
          <p:cNvSpPr>
            <a:spLocks noChangeAspect="1" noChangeArrowheads="1"/>
          </p:cNvSpPr>
          <p:nvPr/>
        </p:nvSpPr>
        <p:spPr bwMode="auto">
          <a:xfrm>
            <a:off x="4724400" y="2730500"/>
            <a:ext cx="1609725" cy="322263"/>
          </a:xfrm>
          <a:prstGeom prst="rect">
            <a:avLst/>
          </a:prstGeom>
          <a:solidFill>
            <a:srgbClr val="00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800" noProof="1"/>
              <a:t>Mo</a:t>
            </a:r>
            <a:endParaRPr lang="en-US" noProof="1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661150" y="2153077"/>
            <a:ext cx="2232025" cy="3477949"/>
            <a:chOff x="4300" y="1434"/>
            <a:chExt cx="1392" cy="2040"/>
          </a:xfrm>
        </p:grpSpPr>
        <p:sp>
          <p:nvSpPr>
            <p:cNvPr id="105487" name="Text Box 15"/>
            <p:cNvSpPr txBox="1">
              <a:spLocks noChangeArrowheads="1"/>
            </p:cNvSpPr>
            <p:nvPr/>
          </p:nvSpPr>
          <p:spPr bwMode="auto">
            <a:xfrm>
              <a:off x="4300" y="1434"/>
              <a:ext cx="1392" cy="20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GB" sz="2000" dirty="0">
                  <a:latin typeface="Symbol" pitchFamily="18" charset="2"/>
                </a:rPr>
                <a:t>   r</a:t>
              </a:r>
              <a:r>
                <a:rPr lang="en-GB" sz="2000" dirty="0"/>
                <a:t>       t </a:t>
              </a:r>
              <a:r>
                <a:rPr lang="en-US" sz="2000" dirty="0"/>
                <a:t>[Å]</a:t>
              </a:r>
              <a:r>
                <a:rPr lang="en-GB" sz="2000" dirty="0"/>
                <a:t>    </a:t>
              </a:r>
              <a:r>
                <a:rPr lang="en-GB" sz="2000" dirty="0">
                  <a:latin typeface="Symbol" pitchFamily="18" charset="2"/>
                </a:rPr>
                <a:t>s </a:t>
              </a:r>
              <a:r>
                <a:rPr lang="en-GB" sz="2000" dirty="0"/>
                <a:t>[Å]</a:t>
              </a:r>
            </a:p>
            <a:p>
              <a:pPr algn="l">
                <a:spcBef>
                  <a:spcPct val="30000"/>
                </a:spcBef>
              </a:pPr>
              <a:r>
                <a:rPr lang="en-GB" sz="2000" dirty="0"/>
                <a:t>0.68     19.6      5.8</a:t>
              </a:r>
            </a:p>
            <a:p>
              <a:pPr algn="l">
                <a:spcBef>
                  <a:spcPct val="0"/>
                </a:spcBef>
              </a:pPr>
              <a:endParaRPr lang="en-GB" sz="2000" dirty="0"/>
            </a:p>
            <a:p>
              <a:pPr algn="l">
                <a:spcBef>
                  <a:spcPct val="0"/>
                </a:spcBef>
              </a:pPr>
              <a:endParaRPr lang="en-GB" sz="2000" dirty="0"/>
            </a:p>
            <a:p>
              <a:pPr algn="l"/>
              <a:r>
                <a:rPr lang="en-GB" sz="2000" dirty="0"/>
                <a:t>0.93    236.5    34.0</a:t>
              </a:r>
            </a:p>
            <a:p>
              <a:pPr algn="l">
                <a:spcBef>
                  <a:spcPct val="0"/>
                </a:spcBef>
              </a:pPr>
              <a:endParaRPr lang="en-GB" sz="2000" dirty="0"/>
            </a:p>
            <a:p>
              <a:pPr algn="l">
                <a:spcBef>
                  <a:spcPct val="120000"/>
                </a:spcBef>
              </a:pPr>
              <a:r>
                <a:rPr lang="en-GB" sz="2000" dirty="0"/>
                <a:t>1.09     14.1      2.7</a:t>
              </a:r>
            </a:p>
            <a:p>
              <a:pPr algn="l">
                <a:spcBef>
                  <a:spcPct val="10000"/>
                </a:spcBef>
              </a:pPr>
              <a:r>
                <a:rPr lang="en-GB" sz="2000" dirty="0"/>
                <a:t>1.00       5.0      2.7</a:t>
              </a:r>
            </a:p>
            <a:p>
              <a:pPr algn="l">
                <a:spcBef>
                  <a:spcPct val="40000"/>
                </a:spcBef>
              </a:pPr>
              <a:r>
                <a:rPr lang="en-GB" sz="2000" dirty="0"/>
                <a:t>1.00                  2.8</a:t>
              </a:r>
            </a:p>
          </p:txBody>
        </p:sp>
        <p:sp>
          <p:nvSpPr>
            <p:cNvPr id="105488" name="Line 16"/>
            <p:cNvSpPr>
              <a:spLocks noChangeShapeType="1"/>
            </p:cNvSpPr>
            <p:nvPr/>
          </p:nvSpPr>
          <p:spPr bwMode="auto">
            <a:xfrm>
              <a:off x="4416" y="1674"/>
              <a:ext cx="1152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729456" y="1488170"/>
            <a:ext cx="8135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dirty="0">
                <a:latin typeface="Arial" charset="0"/>
              </a:rPr>
              <a:t>Calculation of the </a:t>
            </a:r>
            <a:r>
              <a:rPr lang="en-GB" sz="2400" b="1" dirty="0">
                <a:solidFill>
                  <a:srgbClr val="FF3300"/>
                </a:solidFill>
                <a:latin typeface="Arial" charset="0"/>
              </a:rPr>
              <a:t>density, composition</a:t>
            </a:r>
            <a:r>
              <a:rPr lang="en-GB" sz="2400" dirty="0">
                <a:solidFill>
                  <a:srgbClr val="FF3300"/>
                </a:solidFill>
                <a:latin typeface="Arial" charset="0"/>
              </a:rPr>
              <a:t>, </a:t>
            </a:r>
            <a:r>
              <a:rPr lang="en-GB" sz="2400" b="1" dirty="0">
                <a:solidFill>
                  <a:srgbClr val="FF3300"/>
                </a:solidFill>
                <a:latin typeface="Arial" charset="0"/>
              </a:rPr>
              <a:t>thickness</a:t>
            </a:r>
            <a:r>
              <a:rPr lang="en-GB" sz="2400" dirty="0">
                <a:solidFill>
                  <a:srgbClr val="FF3300"/>
                </a:solidFill>
                <a:latin typeface="Arial" charset="0"/>
              </a:rPr>
              <a:t> and </a:t>
            </a:r>
            <a:r>
              <a:rPr lang="en-GB" sz="2400" b="1" dirty="0">
                <a:solidFill>
                  <a:srgbClr val="FF3300"/>
                </a:solidFill>
                <a:latin typeface="Arial" charset="0"/>
              </a:rPr>
              <a:t>interface roughness</a:t>
            </a:r>
            <a:r>
              <a:rPr lang="en-GB" sz="2400" dirty="0">
                <a:latin typeface="Arial" charset="0"/>
              </a:rPr>
              <a:t> for each particular layer</a:t>
            </a:r>
          </a:p>
        </p:txBody>
      </p:sp>
      <p:sp>
        <p:nvSpPr>
          <p:cNvPr id="105492" name="Rectangle 20"/>
          <p:cNvSpPr>
            <a:spLocks noChangeAspect="1" noChangeArrowheads="1"/>
          </p:cNvSpPr>
          <p:nvPr/>
        </p:nvSpPr>
        <p:spPr bwMode="auto">
          <a:xfrm>
            <a:off x="4724400" y="4903788"/>
            <a:ext cx="1609725" cy="254000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de-DE" sz="1400" b="1"/>
              <a:t>W</a:t>
            </a:r>
            <a:endParaRPr lang="de-DE" sz="1400" b="1" noProof="1"/>
          </a:p>
        </p:txBody>
      </p:sp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3581401" y="5913099"/>
            <a:ext cx="53117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" charset="0"/>
              </a:rPr>
              <a:t>The surface must be smooth (mirror-like)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28600" y="2349500"/>
            <a:ext cx="5026025" cy="3956050"/>
            <a:chOff x="50800" y="2349500"/>
            <a:chExt cx="5026025" cy="3956050"/>
          </a:xfrm>
        </p:grpSpPr>
        <p:graphicFrame>
          <p:nvGraphicFramePr>
            <p:cNvPr id="105482" name="Object 10"/>
            <p:cNvGraphicFramePr>
              <a:graphicFrameLocks noChangeAspect="1"/>
            </p:cNvGraphicFramePr>
            <p:nvPr/>
          </p:nvGraphicFramePr>
          <p:xfrm>
            <a:off x="50800" y="2349500"/>
            <a:ext cx="5026025" cy="3956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4710600" imgH="3706200" progId="Origin50.Graph">
                    <p:embed/>
                  </p:oleObj>
                </mc:Choice>
                <mc:Fallback>
                  <p:oleObj name="Graph" r:id="rId2" imgW="4710600" imgH="3706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00" y="2349500"/>
                          <a:ext cx="5026025" cy="3956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494" name="Text Box 22"/>
            <p:cNvSpPr txBox="1">
              <a:spLocks noChangeArrowheads="1"/>
            </p:cNvSpPr>
            <p:nvPr/>
          </p:nvSpPr>
          <p:spPr bwMode="auto">
            <a:xfrm>
              <a:off x="1476375" y="2836863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400">
                  <a:latin typeface="Tahoma" pitchFamily="34" charset="0"/>
                </a:rPr>
                <a:t>Edge of TER</a:t>
              </a:r>
            </a:p>
          </p:txBody>
        </p:sp>
        <p:sp>
          <p:nvSpPr>
            <p:cNvPr id="105496" name="Line 24"/>
            <p:cNvSpPr>
              <a:spLocks noChangeShapeType="1"/>
            </p:cNvSpPr>
            <p:nvPr/>
          </p:nvSpPr>
          <p:spPr bwMode="auto">
            <a:xfrm flipH="1">
              <a:off x="1258888" y="2997200"/>
              <a:ext cx="217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497" name="Text Box 25"/>
            <p:cNvSpPr txBox="1">
              <a:spLocks noChangeArrowheads="1"/>
            </p:cNvSpPr>
            <p:nvPr/>
          </p:nvSpPr>
          <p:spPr bwMode="auto">
            <a:xfrm>
              <a:off x="2051050" y="3213100"/>
              <a:ext cx="23764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400">
                  <a:latin typeface="Tahoma" pitchFamily="34" charset="0"/>
                </a:rPr>
                <a:t>Kiessig oscillations (fringes)</a:t>
              </a:r>
            </a:p>
          </p:txBody>
        </p:sp>
        <p:sp>
          <p:nvSpPr>
            <p:cNvPr id="105498" name="Line 26"/>
            <p:cNvSpPr>
              <a:spLocks noChangeShapeType="1"/>
            </p:cNvSpPr>
            <p:nvPr/>
          </p:nvSpPr>
          <p:spPr bwMode="auto">
            <a:xfrm flipH="1">
              <a:off x="1692275" y="3357563"/>
              <a:ext cx="358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499" name="Line 27"/>
            <p:cNvSpPr>
              <a:spLocks noChangeShapeType="1"/>
            </p:cNvSpPr>
            <p:nvPr/>
          </p:nvSpPr>
          <p:spPr bwMode="auto">
            <a:xfrm rot="16200000" flipH="1">
              <a:off x="1583531" y="3466307"/>
              <a:ext cx="217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500" name="Line 28"/>
            <p:cNvSpPr>
              <a:spLocks noChangeShapeType="1"/>
            </p:cNvSpPr>
            <p:nvPr/>
          </p:nvSpPr>
          <p:spPr bwMode="auto">
            <a:xfrm rot="16200000" flipH="1">
              <a:off x="1728787" y="3536951"/>
              <a:ext cx="358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58018" y="653284"/>
            <a:ext cx="8235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glancing, but varying, incident angle, combined with a matching detector angle collects the X rays reflected from the samples surface</a:t>
            </a:r>
          </a:p>
        </p:txBody>
      </p:sp>
    </p:spTree>
    <p:extLst>
      <p:ext uri="{BB962C8B-B14F-4D97-AF65-F5344CB8AC3E}">
        <p14:creationId xmlns:p14="http://schemas.microsoft.com/office/powerpoint/2010/main" val="29317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ym typeface="Symbol" pitchFamily="18" charset="2"/>
              </a:rPr>
              <a:t>XRD:  </a:t>
            </a:r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Reciprocal-Space Map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400" y="5194300"/>
            <a:ext cx="91440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Vary </a:t>
            </a:r>
            <a:r>
              <a:rPr lang="en-US" u="sng" dirty="0">
                <a:solidFill>
                  <a:srgbClr val="FF0000"/>
                </a:solidFill>
              </a:rPr>
              <a:t>Orientation </a:t>
            </a:r>
            <a:r>
              <a:rPr lang="en-US" u="sng" dirty="0"/>
              <a:t>and</a:t>
            </a:r>
            <a:r>
              <a:rPr lang="en-US" u="sng" dirty="0">
                <a:solidFill>
                  <a:srgbClr val="FF0000"/>
                </a:solidFill>
              </a:rPr>
              <a:t> Magnitude</a:t>
            </a:r>
            <a:r>
              <a:rPr lang="en-US" dirty="0"/>
              <a:t> of </a:t>
            </a:r>
            <a:r>
              <a:rPr lang="en-US" dirty="0">
                <a:sym typeface="Symbol" pitchFamily="18" charset="2"/>
              </a:rPr>
              <a:t></a:t>
            </a:r>
            <a:r>
              <a:rPr lang="en-US" b="1" dirty="0"/>
              <a:t>k (G)</a:t>
            </a:r>
            <a:r>
              <a:rPr lang="en-US" dirty="0"/>
              <a:t>.</a:t>
            </a:r>
          </a:p>
          <a:p>
            <a:r>
              <a:rPr lang="en-US" dirty="0"/>
              <a:t>Diffraction-Space map of </a:t>
            </a:r>
            <a:r>
              <a:rPr lang="en-US" dirty="0" err="1"/>
              <a:t>GaN</a:t>
            </a:r>
            <a:r>
              <a:rPr lang="en-US" dirty="0"/>
              <a:t> film on </a:t>
            </a:r>
            <a:r>
              <a:rPr lang="en-US" dirty="0" err="1"/>
              <a:t>AlN</a:t>
            </a:r>
            <a:r>
              <a:rPr lang="en-US" dirty="0"/>
              <a:t> buffer shows peaks of each film.</a:t>
            </a:r>
          </a:p>
        </p:txBody>
      </p:sp>
      <p:pic>
        <p:nvPicPr>
          <p:cNvPr id="300036" name="Picture 4" descr="auto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066800"/>
            <a:ext cx="4154488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4508500" y="4584700"/>
            <a:ext cx="8651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/2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2057400" y="2514600"/>
            <a:ext cx="4032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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3108325" y="68897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GaN(002)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5572125" y="676275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AlN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49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98B4A173"/>
          <p:cNvPicPr>
            <a:picLocks noChangeAspect="1" noChangeArrowheads="1"/>
          </p:cNvPicPr>
          <p:nvPr/>
        </p:nvPicPr>
        <p:blipFill>
          <a:blip r:embed="rId3" cstate="print"/>
          <a:srcRect t="55915" r="30722"/>
          <a:stretch>
            <a:fillRect/>
          </a:stretch>
        </p:blipFill>
        <p:spPr bwMode="auto">
          <a:xfrm>
            <a:off x="5638800" y="-46220"/>
            <a:ext cx="3581400" cy="3630432"/>
          </a:xfrm>
          <a:prstGeom prst="rect">
            <a:avLst/>
          </a:prstGeom>
          <a:noFill/>
        </p:spPr>
      </p:pic>
      <p:sp>
        <p:nvSpPr>
          <p:cNvPr id="3" name="_s1029"/>
          <p:cNvSpPr>
            <a:spLocks noChangeArrowheads="1"/>
          </p:cNvSpPr>
          <p:nvPr/>
        </p:nvSpPr>
        <p:spPr bwMode="auto">
          <a:xfrm>
            <a:off x="3183904" y="3611729"/>
            <a:ext cx="2592763" cy="8468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0784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2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Neutron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4" name="_s1030"/>
          <p:cNvSpPr>
            <a:spLocks noChangeArrowheads="1"/>
          </p:cNvSpPr>
          <p:nvPr/>
        </p:nvSpPr>
        <p:spPr bwMode="auto">
          <a:xfrm>
            <a:off x="3254981" y="4641563"/>
            <a:ext cx="2592763" cy="2194258"/>
          </a:xfrm>
          <a:prstGeom prst="roundRect">
            <a:avLst>
              <a:gd name="adj" fmla="val 0"/>
            </a:avLst>
          </a:prstGeom>
          <a:solidFill>
            <a:srgbClr val="FFBB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el-GR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λ</a:t>
            </a:r>
            <a:r>
              <a:rPr kumimoji="0" lang="tr-TR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=</a:t>
            </a:r>
            <a: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1A</a:t>
            </a: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°</a:t>
            </a: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E </a:t>
            </a: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~</a:t>
            </a: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0.08 eV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interact with nuclei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Highly Penetrating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Char char="¢"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5917276" y="3589045"/>
            <a:ext cx="2592763" cy="8468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0784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2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Electron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988353" y="4641563"/>
            <a:ext cx="2592763" cy="2194258"/>
          </a:xfrm>
          <a:prstGeom prst="roundRect">
            <a:avLst>
              <a:gd name="adj" fmla="val 0"/>
            </a:avLst>
          </a:prstGeom>
          <a:solidFill>
            <a:srgbClr val="FFBB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el-GR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λ</a:t>
            </a:r>
            <a:r>
              <a:rPr kumimoji="0" lang="tr-TR" sz="18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=</a:t>
            </a: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2A</a:t>
            </a: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°</a:t>
            </a:r>
            <a:endParaRPr kumimoji="0" lang="tr-TR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E </a:t>
            </a: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~</a:t>
            </a: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150 eV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interact with electron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Less Penetrating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50571" name="_s1028"/>
          <p:cNvCxnSpPr>
            <a:cxnSpLocks noChangeShapeType="1"/>
          </p:cNvCxnSpPr>
          <p:nvPr/>
        </p:nvCxnSpPr>
        <p:spPr bwMode="auto">
          <a:xfrm rot="16200000">
            <a:off x="4416049" y="4535690"/>
            <a:ext cx="202640" cy="154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_s1028"/>
          <p:cNvSpPr>
            <a:spLocks noChangeShapeType="1"/>
          </p:cNvSpPr>
          <p:nvPr/>
        </p:nvSpPr>
        <p:spPr bwMode="auto">
          <a:xfrm rot="16200000">
            <a:off x="7149421" y="4535690"/>
            <a:ext cx="202640" cy="154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485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5867400" cy="990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600" dirty="0">
                <a:latin typeface="Book Antiqua" pitchFamily="18" charset="0"/>
              </a:rPr>
              <a:t>Non-</a:t>
            </a:r>
            <a:r>
              <a:rPr lang="en-US" sz="3600" dirty="0" err="1">
                <a:latin typeface="Book Antiqua" pitchFamily="18" charset="0"/>
              </a:rPr>
              <a:t>xray</a:t>
            </a:r>
            <a:r>
              <a:rPr lang="en-US" sz="3600" dirty="0">
                <a:latin typeface="Book Antiqua" pitchFamily="18" charset="0"/>
              </a:rPr>
              <a:t> </a:t>
            </a:r>
            <a:r>
              <a:rPr lang="tr-TR" sz="3600" dirty="0">
                <a:latin typeface="Book Antiqua" pitchFamily="18" charset="0"/>
              </a:rPr>
              <a:t>Diffraction Methods</a:t>
            </a:r>
            <a:br>
              <a:rPr lang="en-US" sz="3600" dirty="0">
                <a:latin typeface="Book Antiqua" pitchFamily="18" charset="0"/>
              </a:rPr>
            </a:br>
            <a:r>
              <a:rPr lang="en-US" sz="2700" dirty="0">
                <a:latin typeface="Book Antiqua" pitchFamily="18" charset="0"/>
              </a:rPr>
              <a:t>(more in later chapters)</a:t>
            </a:r>
            <a:endParaRPr lang="tr-TR" sz="3600" dirty="0">
              <a:latin typeface="Book Antiqua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58674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particle will scatter and create diffraction pattern</a:t>
            </a: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Beams are selected by experimentalists depending on sensitivity</a:t>
            </a:r>
          </a:p>
          <a:p>
            <a:pPr marL="344488" marR="0" lvl="1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/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-rays not sensitive to low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elements, but neutrons are</a:t>
            </a:r>
          </a:p>
          <a:p>
            <a:pPr marL="344488" marR="0" lvl="1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sensitive to surface structure if energy is low</a:t>
            </a:r>
          </a:p>
          <a:p>
            <a:pPr marL="344488" marR="0" lvl="1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Atoms (e.g., helium) sensitive to surface only</a:t>
            </a: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inelastic scattering, momentum conservation is important</a:t>
            </a:r>
          </a:p>
        </p:txBody>
      </p:sp>
      <p:sp>
        <p:nvSpPr>
          <p:cNvPr id="17" name="_s1029"/>
          <p:cNvSpPr>
            <a:spLocks noChangeArrowheads="1"/>
          </p:cNvSpPr>
          <p:nvPr/>
        </p:nvSpPr>
        <p:spPr bwMode="auto">
          <a:xfrm>
            <a:off x="335242" y="3611728"/>
            <a:ext cx="2592763" cy="8468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0784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</a:t>
            </a:r>
          </a:p>
        </p:txBody>
      </p:sp>
      <p:sp>
        <p:nvSpPr>
          <p:cNvPr id="18" name="_s1030"/>
          <p:cNvSpPr>
            <a:spLocks noChangeArrowheads="1"/>
          </p:cNvSpPr>
          <p:nvPr/>
        </p:nvSpPr>
        <p:spPr bwMode="auto">
          <a:xfrm>
            <a:off x="339969" y="4637783"/>
            <a:ext cx="2592763" cy="2194258"/>
          </a:xfrm>
          <a:prstGeom prst="roundRect">
            <a:avLst>
              <a:gd name="adj" fmla="val 0"/>
            </a:avLst>
          </a:prstGeom>
          <a:solidFill>
            <a:srgbClr val="FFBB5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el-GR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λ</a:t>
            </a:r>
            <a:r>
              <a:rPr kumimoji="0" lang="tr-TR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=</a:t>
            </a: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tr-TR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1A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°</a:t>
            </a:r>
            <a:r>
              <a:rPr kumimoji="0" lang="tr-TR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lvl="0" indent="-660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kumimoji="0" lang="tr-TR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E 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~</a:t>
            </a:r>
            <a:r>
              <a:rPr kumimoji="0" lang="tr-TR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tr-TR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10</a:t>
            </a:r>
            <a:r>
              <a:rPr lang="tr-TR" sz="1600" b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4</a:t>
            </a:r>
            <a:r>
              <a:rPr lang="tr-TR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 eV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endParaRPr kumimoji="0" lang="tr-TR" sz="1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lvl="0" indent="-660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tr-TR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interact with electron</a:t>
            </a:r>
          </a:p>
          <a:p>
            <a:pPr marL="660400" lvl="0" indent="-660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tr-TR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Penetrating</a:t>
            </a:r>
            <a:endParaRPr lang="en-US" sz="16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660400" lvl="0" indent="-660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en-US" sz="16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cxnSp>
        <p:nvCxnSpPr>
          <p:cNvPr id="19" name="_s1028"/>
          <p:cNvCxnSpPr>
            <a:cxnSpLocks noChangeShapeType="1"/>
          </p:cNvCxnSpPr>
          <p:nvPr/>
        </p:nvCxnSpPr>
        <p:spPr bwMode="auto">
          <a:xfrm rot="16200000">
            <a:off x="1501037" y="4531910"/>
            <a:ext cx="202640" cy="154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2187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lot of useful information on diffraction. Following are some related slides that I have used or considered using in the past.</a:t>
            </a:r>
          </a:p>
          <a:p>
            <a:r>
              <a:rPr lang="en-US" dirty="0"/>
              <a:t>A whole course could be taught focusing on diffraction so I can’t cover everything here. </a:t>
            </a:r>
          </a:p>
        </p:txBody>
      </p:sp>
    </p:spTree>
    <p:extLst>
      <p:ext uri="{BB962C8B-B14F-4D97-AF65-F5344CB8AC3E}">
        <p14:creationId xmlns:p14="http://schemas.microsoft.com/office/powerpoint/2010/main" val="1316117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Group: Consider Neutron Diffraction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Qualitatively discuss the atomic scattering factor (e.g., as a function of scattering angle) for neutron diffraction (compared to x-ray) by a crystalline solid.</a:t>
            </a:r>
          </a:p>
          <a:p>
            <a:r>
              <a:rPr lang="en-US" dirty="0"/>
              <a:t>For x-rays, we saw that </a:t>
            </a:r>
            <a:r>
              <a:rPr lang="en-US" i="1" dirty="0"/>
              <a:t>f</a:t>
            </a:r>
            <a:r>
              <a:rPr lang="en-US" dirty="0"/>
              <a:t> is related to Z and has a strong angular component. For neutrons?</a:t>
            </a:r>
          </a:p>
          <a:p>
            <a:r>
              <a:rPr lang="en-US" dirty="0"/>
              <a:t>The same equation applies, but since the neutron scatters off a tiny nucleus, scattering is more point-like, and </a:t>
            </a:r>
            <a:r>
              <a:rPr lang="en-US" i="1" dirty="0"/>
              <a:t>f</a:t>
            </a:r>
            <a:r>
              <a:rPr lang="en-US" dirty="0"/>
              <a:t> is ~ independent of </a:t>
            </a:r>
            <a:r>
              <a:rPr lang="en-US" dirty="0">
                <a:sym typeface="Symbol"/>
              </a:rPr>
              <a:t>. </a:t>
            </a:r>
          </a:p>
        </p:txBody>
      </p:sp>
    </p:spTree>
    <p:extLst>
      <p:ext uri="{BB962C8B-B14F-4D97-AF65-F5344CB8AC3E}">
        <p14:creationId xmlns:p14="http://schemas.microsoft.com/office/powerpoint/2010/main" val="9847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4290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502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Preferred Orientation (texture)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Preferred orientation of crystallites can create a systematic variation in diffraction peak intensities</a:t>
            </a:r>
          </a:p>
          <a:p>
            <a:pPr lvl="1"/>
            <a:r>
              <a:rPr lang="en-US"/>
              <a:t>can qualitatively analyze using a 1D diffraction pattern</a:t>
            </a:r>
          </a:p>
          <a:p>
            <a:pPr lvl="1"/>
            <a:r>
              <a:rPr lang="en-US"/>
              <a:t>a pole figure maps the intensity of a single peak as a function of tilt and rotation of the sample</a:t>
            </a:r>
          </a:p>
          <a:p>
            <a:pPr lvl="2"/>
            <a:r>
              <a:rPr lang="en-US"/>
              <a:t>this can be used to quantify the texture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304800" y="3616325"/>
            <a:ext cx="4648200" cy="2860675"/>
            <a:chOff x="192" y="2071"/>
            <a:chExt cx="3264" cy="2009"/>
          </a:xfrm>
        </p:grpSpPr>
        <p:sp>
          <p:nvSpPr>
            <p:cNvPr id="288774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" y="2071"/>
              <a:ext cx="3264" cy="2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76" name="Rectangle 8"/>
            <p:cNvSpPr>
              <a:spLocks noChangeArrowheads="1"/>
            </p:cNvSpPr>
            <p:nvPr/>
          </p:nvSpPr>
          <p:spPr bwMode="auto">
            <a:xfrm>
              <a:off x="192" y="2071"/>
              <a:ext cx="3264" cy="2009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77" name="Rectangle 9"/>
            <p:cNvSpPr>
              <a:spLocks noChangeArrowheads="1"/>
            </p:cNvSpPr>
            <p:nvPr/>
          </p:nvSpPr>
          <p:spPr bwMode="auto">
            <a:xfrm>
              <a:off x="526" y="2287"/>
              <a:ext cx="2763" cy="157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78" name="Rectangle 10"/>
            <p:cNvSpPr>
              <a:spLocks noChangeArrowheads="1"/>
            </p:cNvSpPr>
            <p:nvPr/>
          </p:nvSpPr>
          <p:spPr bwMode="auto">
            <a:xfrm>
              <a:off x="526" y="2287"/>
              <a:ext cx="2763" cy="157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79" name="Freeform 11"/>
            <p:cNvSpPr>
              <a:spLocks/>
            </p:cNvSpPr>
            <p:nvPr/>
          </p:nvSpPr>
          <p:spPr bwMode="auto">
            <a:xfrm>
              <a:off x="526" y="2362"/>
              <a:ext cx="2762" cy="1502"/>
            </a:xfrm>
            <a:custGeom>
              <a:avLst/>
              <a:gdLst/>
              <a:ahLst/>
              <a:cxnLst>
                <a:cxn ang="0">
                  <a:pos x="122" y="4307"/>
                </a:cxn>
                <a:cxn ang="0">
                  <a:pos x="246" y="4306"/>
                </a:cxn>
                <a:cxn ang="0">
                  <a:pos x="371" y="4304"/>
                </a:cxn>
                <a:cxn ang="0">
                  <a:pos x="495" y="4289"/>
                </a:cxn>
                <a:cxn ang="0">
                  <a:pos x="620" y="2307"/>
                </a:cxn>
                <a:cxn ang="0">
                  <a:pos x="745" y="4296"/>
                </a:cxn>
                <a:cxn ang="0">
                  <a:pos x="869" y="4305"/>
                </a:cxn>
                <a:cxn ang="0">
                  <a:pos x="994" y="4307"/>
                </a:cxn>
                <a:cxn ang="0">
                  <a:pos x="1119" y="4307"/>
                </a:cxn>
                <a:cxn ang="0">
                  <a:pos x="1243" y="4307"/>
                </a:cxn>
                <a:cxn ang="0">
                  <a:pos x="1368" y="4301"/>
                </a:cxn>
                <a:cxn ang="0">
                  <a:pos x="1493" y="4308"/>
                </a:cxn>
                <a:cxn ang="0">
                  <a:pos x="1617" y="4308"/>
                </a:cxn>
                <a:cxn ang="0">
                  <a:pos x="1742" y="4308"/>
                </a:cxn>
                <a:cxn ang="0">
                  <a:pos x="1867" y="4308"/>
                </a:cxn>
                <a:cxn ang="0">
                  <a:pos x="1991" y="4308"/>
                </a:cxn>
                <a:cxn ang="0">
                  <a:pos x="2116" y="4308"/>
                </a:cxn>
                <a:cxn ang="0">
                  <a:pos x="2241" y="4308"/>
                </a:cxn>
                <a:cxn ang="0">
                  <a:pos x="2365" y="4308"/>
                </a:cxn>
                <a:cxn ang="0">
                  <a:pos x="2490" y="4308"/>
                </a:cxn>
                <a:cxn ang="0">
                  <a:pos x="2615" y="4308"/>
                </a:cxn>
                <a:cxn ang="0">
                  <a:pos x="2739" y="4308"/>
                </a:cxn>
                <a:cxn ang="0">
                  <a:pos x="2864" y="4308"/>
                </a:cxn>
                <a:cxn ang="0">
                  <a:pos x="2989" y="4308"/>
                </a:cxn>
                <a:cxn ang="0">
                  <a:pos x="3113" y="4308"/>
                </a:cxn>
                <a:cxn ang="0">
                  <a:pos x="3238" y="4308"/>
                </a:cxn>
                <a:cxn ang="0">
                  <a:pos x="3363" y="4308"/>
                </a:cxn>
                <a:cxn ang="0">
                  <a:pos x="3487" y="4308"/>
                </a:cxn>
                <a:cxn ang="0">
                  <a:pos x="3612" y="4308"/>
                </a:cxn>
                <a:cxn ang="0">
                  <a:pos x="3737" y="4269"/>
                </a:cxn>
                <a:cxn ang="0">
                  <a:pos x="3861" y="4308"/>
                </a:cxn>
                <a:cxn ang="0">
                  <a:pos x="3986" y="4308"/>
                </a:cxn>
                <a:cxn ang="0">
                  <a:pos x="4110" y="4308"/>
                </a:cxn>
                <a:cxn ang="0">
                  <a:pos x="4235" y="4308"/>
                </a:cxn>
                <a:cxn ang="0">
                  <a:pos x="4360" y="4308"/>
                </a:cxn>
                <a:cxn ang="0">
                  <a:pos x="4484" y="4308"/>
                </a:cxn>
                <a:cxn ang="0">
                  <a:pos x="4609" y="4308"/>
                </a:cxn>
                <a:cxn ang="0">
                  <a:pos x="4734" y="4308"/>
                </a:cxn>
                <a:cxn ang="0">
                  <a:pos x="4858" y="4308"/>
                </a:cxn>
                <a:cxn ang="0">
                  <a:pos x="4983" y="4308"/>
                </a:cxn>
                <a:cxn ang="0">
                  <a:pos x="5108" y="4308"/>
                </a:cxn>
                <a:cxn ang="0">
                  <a:pos x="5232" y="4305"/>
                </a:cxn>
                <a:cxn ang="0">
                  <a:pos x="5357" y="4307"/>
                </a:cxn>
                <a:cxn ang="0">
                  <a:pos x="5482" y="4308"/>
                </a:cxn>
                <a:cxn ang="0">
                  <a:pos x="5606" y="4307"/>
                </a:cxn>
                <a:cxn ang="0">
                  <a:pos x="5731" y="4284"/>
                </a:cxn>
                <a:cxn ang="0">
                  <a:pos x="5856" y="4305"/>
                </a:cxn>
                <a:cxn ang="0">
                  <a:pos x="5980" y="4308"/>
                </a:cxn>
                <a:cxn ang="0">
                  <a:pos x="6105" y="4308"/>
                </a:cxn>
                <a:cxn ang="0">
                  <a:pos x="6230" y="4308"/>
                </a:cxn>
                <a:cxn ang="0">
                  <a:pos x="6354" y="4308"/>
                </a:cxn>
                <a:cxn ang="0">
                  <a:pos x="6479" y="4308"/>
                </a:cxn>
                <a:cxn ang="0">
                  <a:pos x="6604" y="4308"/>
                </a:cxn>
                <a:cxn ang="0">
                  <a:pos x="6728" y="4308"/>
                </a:cxn>
                <a:cxn ang="0">
                  <a:pos x="6853" y="4308"/>
                </a:cxn>
                <a:cxn ang="0">
                  <a:pos x="6978" y="4308"/>
                </a:cxn>
                <a:cxn ang="0">
                  <a:pos x="7102" y="4308"/>
                </a:cxn>
                <a:cxn ang="0">
                  <a:pos x="7227" y="4308"/>
                </a:cxn>
                <a:cxn ang="0">
                  <a:pos x="7352" y="4308"/>
                </a:cxn>
                <a:cxn ang="0">
                  <a:pos x="7476" y="4308"/>
                </a:cxn>
                <a:cxn ang="0">
                  <a:pos x="7601" y="4308"/>
                </a:cxn>
                <a:cxn ang="0">
                  <a:pos x="7726" y="4307"/>
                </a:cxn>
                <a:cxn ang="0">
                  <a:pos x="7850" y="4308"/>
                </a:cxn>
              </a:cxnLst>
              <a:rect l="0" t="0" r="r" b="b"/>
              <a:pathLst>
                <a:path w="7921" h="4308">
                  <a:moveTo>
                    <a:pt x="0" y="4308"/>
                  </a:moveTo>
                  <a:lnTo>
                    <a:pt x="1" y="4308"/>
                  </a:lnTo>
                  <a:lnTo>
                    <a:pt x="3" y="4308"/>
                  </a:lnTo>
                  <a:lnTo>
                    <a:pt x="5" y="4307"/>
                  </a:lnTo>
                  <a:lnTo>
                    <a:pt x="7" y="4307"/>
                  </a:lnTo>
                  <a:lnTo>
                    <a:pt x="9" y="4307"/>
                  </a:lnTo>
                  <a:lnTo>
                    <a:pt x="11" y="4307"/>
                  </a:lnTo>
                  <a:lnTo>
                    <a:pt x="13" y="4307"/>
                  </a:lnTo>
                  <a:lnTo>
                    <a:pt x="15" y="4307"/>
                  </a:lnTo>
                  <a:lnTo>
                    <a:pt x="17" y="4307"/>
                  </a:lnTo>
                  <a:lnTo>
                    <a:pt x="19" y="4307"/>
                  </a:lnTo>
                  <a:lnTo>
                    <a:pt x="21" y="4307"/>
                  </a:lnTo>
                  <a:lnTo>
                    <a:pt x="23" y="4307"/>
                  </a:lnTo>
                  <a:lnTo>
                    <a:pt x="25" y="4307"/>
                  </a:lnTo>
                  <a:lnTo>
                    <a:pt x="27" y="4307"/>
                  </a:lnTo>
                  <a:lnTo>
                    <a:pt x="29" y="4307"/>
                  </a:lnTo>
                  <a:lnTo>
                    <a:pt x="30" y="4307"/>
                  </a:lnTo>
                  <a:lnTo>
                    <a:pt x="32" y="4307"/>
                  </a:lnTo>
                  <a:lnTo>
                    <a:pt x="34" y="4307"/>
                  </a:lnTo>
                  <a:lnTo>
                    <a:pt x="36" y="4307"/>
                  </a:lnTo>
                  <a:lnTo>
                    <a:pt x="38" y="4307"/>
                  </a:lnTo>
                  <a:lnTo>
                    <a:pt x="40" y="4307"/>
                  </a:lnTo>
                  <a:lnTo>
                    <a:pt x="42" y="4307"/>
                  </a:lnTo>
                  <a:lnTo>
                    <a:pt x="44" y="4307"/>
                  </a:lnTo>
                  <a:lnTo>
                    <a:pt x="46" y="4307"/>
                  </a:lnTo>
                  <a:lnTo>
                    <a:pt x="48" y="4307"/>
                  </a:lnTo>
                  <a:lnTo>
                    <a:pt x="50" y="4307"/>
                  </a:lnTo>
                  <a:lnTo>
                    <a:pt x="52" y="4307"/>
                  </a:lnTo>
                  <a:lnTo>
                    <a:pt x="54" y="4307"/>
                  </a:lnTo>
                  <a:lnTo>
                    <a:pt x="56" y="4307"/>
                  </a:lnTo>
                  <a:lnTo>
                    <a:pt x="58" y="4307"/>
                  </a:lnTo>
                  <a:lnTo>
                    <a:pt x="60" y="4307"/>
                  </a:lnTo>
                  <a:lnTo>
                    <a:pt x="62" y="4307"/>
                  </a:lnTo>
                  <a:lnTo>
                    <a:pt x="64" y="4307"/>
                  </a:lnTo>
                  <a:lnTo>
                    <a:pt x="66" y="4307"/>
                  </a:lnTo>
                  <a:lnTo>
                    <a:pt x="68" y="4307"/>
                  </a:lnTo>
                  <a:lnTo>
                    <a:pt x="70" y="4307"/>
                  </a:lnTo>
                  <a:lnTo>
                    <a:pt x="72" y="4307"/>
                  </a:lnTo>
                  <a:lnTo>
                    <a:pt x="74" y="4307"/>
                  </a:lnTo>
                  <a:lnTo>
                    <a:pt x="76" y="4307"/>
                  </a:lnTo>
                  <a:lnTo>
                    <a:pt x="78" y="4307"/>
                  </a:lnTo>
                  <a:lnTo>
                    <a:pt x="80" y="4307"/>
                  </a:lnTo>
                  <a:lnTo>
                    <a:pt x="82" y="4307"/>
                  </a:lnTo>
                  <a:lnTo>
                    <a:pt x="84" y="4307"/>
                  </a:lnTo>
                  <a:lnTo>
                    <a:pt x="86" y="4307"/>
                  </a:lnTo>
                  <a:lnTo>
                    <a:pt x="88" y="4307"/>
                  </a:lnTo>
                  <a:lnTo>
                    <a:pt x="90" y="4307"/>
                  </a:lnTo>
                  <a:lnTo>
                    <a:pt x="92" y="4307"/>
                  </a:lnTo>
                  <a:lnTo>
                    <a:pt x="94" y="4307"/>
                  </a:lnTo>
                  <a:lnTo>
                    <a:pt x="96" y="4307"/>
                  </a:lnTo>
                  <a:lnTo>
                    <a:pt x="98" y="4307"/>
                  </a:lnTo>
                  <a:lnTo>
                    <a:pt x="100" y="4307"/>
                  </a:lnTo>
                  <a:lnTo>
                    <a:pt x="102" y="4307"/>
                  </a:lnTo>
                  <a:lnTo>
                    <a:pt x="104" y="4307"/>
                  </a:lnTo>
                  <a:lnTo>
                    <a:pt x="106" y="4307"/>
                  </a:lnTo>
                  <a:lnTo>
                    <a:pt x="108" y="4307"/>
                  </a:lnTo>
                  <a:lnTo>
                    <a:pt x="110" y="4307"/>
                  </a:lnTo>
                  <a:lnTo>
                    <a:pt x="112" y="4307"/>
                  </a:lnTo>
                  <a:lnTo>
                    <a:pt x="114" y="4307"/>
                  </a:lnTo>
                  <a:lnTo>
                    <a:pt x="116" y="4307"/>
                  </a:lnTo>
                  <a:lnTo>
                    <a:pt x="118" y="4307"/>
                  </a:lnTo>
                  <a:lnTo>
                    <a:pt x="120" y="4307"/>
                  </a:lnTo>
                  <a:lnTo>
                    <a:pt x="122" y="4307"/>
                  </a:lnTo>
                  <a:lnTo>
                    <a:pt x="123" y="4307"/>
                  </a:lnTo>
                  <a:lnTo>
                    <a:pt x="125" y="4307"/>
                  </a:lnTo>
                  <a:lnTo>
                    <a:pt x="127" y="4307"/>
                  </a:lnTo>
                  <a:lnTo>
                    <a:pt x="129" y="4307"/>
                  </a:lnTo>
                  <a:lnTo>
                    <a:pt x="131" y="4307"/>
                  </a:lnTo>
                  <a:lnTo>
                    <a:pt x="133" y="4307"/>
                  </a:lnTo>
                  <a:lnTo>
                    <a:pt x="135" y="4307"/>
                  </a:lnTo>
                  <a:lnTo>
                    <a:pt x="137" y="4307"/>
                  </a:lnTo>
                  <a:lnTo>
                    <a:pt x="139" y="4307"/>
                  </a:lnTo>
                  <a:lnTo>
                    <a:pt x="141" y="4307"/>
                  </a:lnTo>
                  <a:lnTo>
                    <a:pt x="143" y="4307"/>
                  </a:lnTo>
                  <a:lnTo>
                    <a:pt x="145" y="4307"/>
                  </a:lnTo>
                  <a:lnTo>
                    <a:pt x="147" y="4307"/>
                  </a:lnTo>
                  <a:lnTo>
                    <a:pt x="149" y="4307"/>
                  </a:lnTo>
                  <a:lnTo>
                    <a:pt x="151" y="4307"/>
                  </a:lnTo>
                  <a:lnTo>
                    <a:pt x="153" y="4307"/>
                  </a:lnTo>
                  <a:lnTo>
                    <a:pt x="155" y="4307"/>
                  </a:lnTo>
                  <a:lnTo>
                    <a:pt x="157" y="4307"/>
                  </a:lnTo>
                  <a:lnTo>
                    <a:pt x="159" y="4307"/>
                  </a:lnTo>
                  <a:lnTo>
                    <a:pt x="161" y="4307"/>
                  </a:lnTo>
                  <a:lnTo>
                    <a:pt x="163" y="4307"/>
                  </a:lnTo>
                  <a:lnTo>
                    <a:pt x="165" y="4307"/>
                  </a:lnTo>
                  <a:lnTo>
                    <a:pt x="167" y="4307"/>
                  </a:lnTo>
                  <a:lnTo>
                    <a:pt x="169" y="4307"/>
                  </a:lnTo>
                  <a:lnTo>
                    <a:pt x="171" y="4307"/>
                  </a:lnTo>
                  <a:lnTo>
                    <a:pt x="173" y="4307"/>
                  </a:lnTo>
                  <a:lnTo>
                    <a:pt x="175" y="4307"/>
                  </a:lnTo>
                  <a:lnTo>
                    <a:pt x="177" y="4307"/>
                  </a:lnTo>
                  <a:lnTo>
                    <a:pt x="179" y="4307"/>
                  </a:lnTo>
                  <a:lnTo>
                    <a:pt x="181" y="4307"/>
                  </a:lnTo>
                  <a:lnTo>
                    <a:pt x="183" y="4307"/>
                  </a:lnTo>
                  <a:lnTo>
                    <a:pt x="185" y="4307"/>
                  </a:lnTo>
                  <a:lnTo>
                    <a:pt x="187" y="4307"/>
                  </a:lnTo>
                  <a:lnTo>
                    <a:pt x="189" y="4307"/>
                  </a:lnTo>
                  <a:lnTo>
                    <a:pt x="191" y="4307"/>
                  </a:lnTo>
                  <a:lnTo>
                    <a:pt x="193" y="4307"/>
                  </a:lnTo>
                  <a:lnTo>
                    <a:pt x="195" y="4307"/>
                  </a:lnTo>
                  <a:lnTo>
                    <a:pt x="197" y="4307"/>
                  </a:lnTo>
                  <a:lnTo>
                    <a:pt x="199" y="4307"/>
                  </a:lnTo>
                  <a:lnTo>
                    <a:pt x="201" y="4307"/>
                  </a:lnTo>
                  <a:lnTo>
                    <a:pt x="203" y="4307"/>
                  </a:lnTo>
                  <a:lnTo>
                    <a:pt x="205" y="4307"/>
                  </a:lnTo>
                  <a:lnTo>
                    <a:pt x="207" y="4307"/>
                  </a:lnTo>
                  <a:lnTo>
                    <a:pt x="209" y="4307"/>
                  </a:lnTo>
                  <a:lnTo>
                    <a:pt x="211" y="4307"/>
                  </a:lnTo>
                  <a:lnTo>
                    <a:pt x="213" y="4307"/>
                  </a:lnTo>
                  <a:lnTo>
                    <a:pt x="215" y="4307"/>
                  </a:lnTo>
                  <a:lnTo>
                    <a:pt x="216" y="4307"/>
                  </a:lnTo>
                  <a:lnTo>
                    <a:pt x="218" y="4307"/>
                  </a:lnTo>
                  <a:lnTo>
                    <a:pt x="220" y="4307"/>
                  </a:lnTo>
                  <a:lnTo>
                    <a:pt x="222" y="4307"/>
                  </a:lnTo>
                  <a:lnTo>
                    <a:pt x="224" y="4307"/>
                  </a:lnTo>
                  <a:lnTo>
                    <a:pt x="226" y="4307"/>
                  </a:lnTo>
                  <a:lnTo>
                    <a:pt x="228" y="4307"/>
                  </a:lnTo>
                  <a:lnTo>
                    <a:pt x="230" y="4307"/>
                  </a:lnTo>
                  <a:lnTo>
                    <a:pt x="232" y="4306"/>
                  </a:lnTo>
                  <a:lnTo>
                    <a:pt x="234" y="4306"/>
                  </a:lnTo>
                  <a:lnTo>
                    <a:pt x="236" y="4306"/>
                  </a:lnTo>
                  <a:lnTo>
                    <a:pt x="238" y="4306"/>
                  </a:lnTo>
                  <a:lnTo>
                    <a:pt x="240" y="4306"/>
                  </a:lnTo>
                  <a:lnTo>
                    <a:pt x="242" y="4306"/>
                  </a:lnTo>
                  <a:lnTo>
                    <a:pt x="244" y="4306"/>
                  </a:lnTo>
                  <a:lnTo>
                    <a:pt x="246" y="4306"/>
                  </a:lnTo>
                  <a:lnTo>
                    <a:pt x="248" y="4306"/>
                  </a:lnTo>
                  <a:lnTo>
                    <a:pt x="250" y="4306"/>
                  </a:lnTo>
                  <a:lnTo>
                    <a:pt x="252" y="4306"/>
                  </a:lnTo>
                  <a:lnTo>
                    <a:pt x="254" y="4306"/>
                  </a:lnTo>
                  <a:lnTo>
                    <a:pt x="256" y="4306"/>
                  </a:lnTo>
                  <a:lnTo>
                    <a:pt x="258" y="4306"/>
                  </a:lnTo>
                  <a:lnTo>
                    <a:pt x="260" y="4306"/>
                  </a:lnTo>
                  <a:lnTo>
                    <a:pt x="262" y="4306"/>
                  </a:lnTo>
                  <a:lnTo>
                    <a:pt x="264" y="4306"/>
                  </a:lnTo>
                  <a:lnTo>
                    <a:pt x="266" y="4306"/>
                  </a:lnTo>
                  <a:lnTo>
                    <a:pt x="268" y="4306"/>
                  </a:lnTo>
                  <a:lnTo>
                    <a:pt x="270" y="4306"/>
                  </a:lnTo>
                  <a:lnTo>
                    <a:pt x="272" y="4306"/>
                  </a:lnTo>
                  <a:lnTo>
                    <a:pt x="274" y="4306"/>
                  </a:lnTo>
                  <a:lnTo>
                    <a:pt x="276" y="4306"/>
                  </a:lnTo>
                  <a:lnTo>
                    <a:pt x="278" y="4306"/>
                  </a:lnTo>
                  <a:lnTo>
                    <a:pt x="280" y="4306"/>
                  </a:lnTo>
                  <a:lnTo>
                    <a:pt x="282" y="4306"/>
                  </a:lnTo>
                  <a:lnTo>
                    <a:pt x="284" y="4306"/>
                  </a:lnTo>
                  <a:lnTo>
                    <a:pt x="286" y="4306"/>
                  </a:lnTo>
                  <a:lnTo>
                    <a:pt x="288" y="4306"/>
                  </a:lnTo>
                  <a:lnTo>
                    <a:pt x="290" y="4306"/>
                  </a:lnTo>
                  <a:lnTo>
                    <a:pt x="292" y="4306"/>
                  </a:lnTo>
                  <a:lnTo>
                    <a:pt x="294" y="4306"/>
                  </a:lnTo>
                  <a:lnTo>
                    <a:pt x="296" y="4306"/>
                  </a:lnTo>
                  <a:lnTo>
                    <a:pt x="298" y="4306"/>
                  </a:lnTo>
                  <a:lnTo>
                    <a:pt x="300" y="4306"/>
                  </a:lnTo>
                  <a:lnTo>
                    <a:pt x="302" y="4306"/>
                  </a:lnTo>
                  <a:lnTo>
                    <a:pt x="304" y="4306"/>
                  </a:lnTo>
                  <a:lnTo>
                    <a:pt x="306" y="4306"/>
                  </a:lnTo>
                  <a:lnTo>
                    <a:pt x="308" y="4306"/>
                  </a:lnTo>
                  <a:lnTo>
                    <a:pt x="309" y="4306"/>
                  </a:lnTo>
                  <a:lnTo>
                    <a:pt x="311" y="4305"/>
                  </a:lnTo>
                  <a:lnTo>
                    <a:pt x="313" y="4305"/>
                  </a:lnTo>
                  <a:lnTo>
                    <a:pt x="315" y="4305"/>
                  </a:lnTo>
                  <a:lnTo>
                    <a:pt x="317" y="4305"/>
                  </a:lnTo>
                  <a:lnTo>
                    <a:pt x="319" y="4305"/>
                  </a:lnTo>
                  <a:lnTo>
                    <a:pt x="321" y="4305"/>
                  </a:lnTo>
                  <a:lnTo>
                    <a:pt x="323" y="4305"/>
                  </a:lnTo>
                  <a:lnTo>
                    <a:pt x="325" y="4305"/>
                  </a:lnTo>
                  <a:lnTo>
                    <a:pt x="327" y="4305"/>
                  </a:lnTo>
                  <a:lnTo>
                    <a:pt x="329" y="4305"/>
                  </a:lnTo>
                  <a:lnTo>
                    <a:pt x="331" y="4305"/>
                  </a:lnTo>
                  <a:lnTo>
                    <a:pt x="333" y="4305"/>
                  </a:lnTo>
                  <a:lnTo>
                    <a:pt x="335" y="4305"/>
                  </a:lnTo>
                  <a:lnTo>
                    <a:pt x="337" y="4305"/>
                  </a:lnTo>
                  <a:lnTo>
                    <a:pt x="339" y="4305"/>
                  </a:lnTo>
                  <a:lnTo>
                    <a:pt x="341" y="4305"/>
                  </a:lnTo>
                  <a:lnTo>
                    <a:pt x="343" y="4305"/>
                  </a:lnTo>
                  <a:lnTo>
                    <a:pt x="345" y="4305"/>
                  </a:lnTo>
                  <a:lnTo>
                    <a:pt x="347" y="4305"/>
                  </a:lnTo>
                  <a:lnTo>
                    <a:pt x="349" y="4305"/>
                  </a:lnTo>
                  <a:lnTo>
                    <a:pt x="351" y="4305"/>
                  </a:lnTo>
                  <a:lnTo>
                    <a:pt x="353" y="4305"/>
                  </a:lnTo>
                  <a:lnTo>
                    <a:pt x="355" y="4304"/>
                  </a:lnTo>
                  <a:lnTo>
                    <a:pt x="357" y="4304"/>
                  </a:lnTo>
                  <a:lnTo>
                    <a:pt x="359" y="4304"/>
                  </a:lnTo>
                  <a:lnTo>
                    <a:pt x="361" y="4304"/>
                  </a:lnTo>
                  <a:lnTo>
                    <a:pt x="363" y="4304"/>
                  </a:lnTo>
                  <a:lnTo>
                    <a:pt x="365" y="4304"/>
                  </a:lnTo>
                  <a:lnTo>
                    <a:pt x="367" y="4304"/>
                  </a:lnTo>
                  <a:lnTo>
                    <a:pt x="369" y="4304"/>
                  </a:lnTo>
                  <a:lnTo>
                    <a:pt x="371" y="4304"/>
                  </a:lnTo>
                  <a:lnTo>
                    <a:pt x="373" y="4304"/>
                  </a:lnTo>
                  <a:lnTo>
                    <a:pt x="375" y="4304"/>
                  </a:lnTo>
                  <a:lnTo>
                    <a:pt x="377" y="4304"/>
                  </a:lnTo>
                  <a:lnTo>
                    <a:pt x="379" y="4304"/>
                  </a:lnTo>
                  <a:lnTo>
                    <a:pt x="381" y="4304"/>
                  </a:lnTo>
                  <a:lnTo>
                    <a:pt x="383" y="4304"/>
                  </a:lnTo>
                  <a:lnTo>
                    <a:pt x="385" y="4303"/>
                  </a:lnTo>
                  <a:lnTo>
                    <a:pt x="387" y="4303"/>
                  </a:lnTo>
                  <a:lnTo>
                    <a:pt x="389" y="4303"/>
                  </a:lnTo>
                  <a:lnTo>
                    <a:pt x="391" y="4303"/>
                  </a:lnTo>
                  <a:lnTo>
                    <a:pt x="393" y="4303"/>
                  </a:lnTo>
                  <a:lnTo>
                    <a:pt x="395" y="4303"/>
                  </a:lnTo>
                  <a:lnTo>
                    <a:pt x="397" y="4303"/>
                  </a:lnTo>
                  <a:lnTo>
                    <a:pt x="399" y="4303"/>
                  </a:lnTo>
                  <a:lnTo>
                    <a:pt x="401" y="4303"/>
                  </a:lnTo>
                  <a:lnTo>
                    <a:pt x="402" y="4303"/>
                  </a:lnTo>
                  <a:lnTo>
                    <a:pt x="404" y="4302"/>
                  </a:lnTo>
                  <a:lnTo>
                    <a:pt x="406" y="4302"/>
                  </a:lnTo>
                  <a:lnTo>
                    <a:pt x="408" y="4302"/>
                  </a:lnTo>
                  <a:lnTo>
                    <a:pt x="410" y="4302"/>
                  </a:lnTo>
                  <a:lnTo>
                    <a:pt x="412" y="4302"/>
                  </a:lnTo>
                  <a:lnTo>
                    <a:pt x="414" y="4302"/>
                  </a:lnTo>
                  <a:lnTo>
                    <a:pt x="416" y="4302"/>
                  </a:lnTo>
                  <a:lnTo>
                    <a:pt x="418" y="4302"/>
                  </a:lnTo>
                  <a:lnTo>
                    <a:pt x="420" y="4301"/>
                  </a:lnTo>
                  <a:lnTo>
                    <a:pt x="422" y="4301"/>
                  </a:lnTo>
                  <a:lnTo>
                    <a:pt x="424" y="4301"/>
                  </a:lnTo>
                  <a:lnTo>
                    <a:pt x="426" y="4301"/>
                  </a:lnTo>
                  <a:lnTo>
                    <a:pt x="428" y="4301"/>
                  </a:lnTo>
                  <a:lnTo>
                    <a:pt x="430" y="4301"/>
                  </a:lnTo>
                  <a:lnTo>
                    <a:pt x="432" y="4301"/>
                  </a:lnTo>
                  <a:lnTo>
                    <a:pt x="434" y="4300"/>
                  </a:lnTo>
                  <a:lnTo>
                    <a:pt x="436" y="4300"/>
                  </a:lnTo>
                  <a:lnTo>
                    <a:pt x="438" y="4300"/>
                  </a:lnTo>
                  <a:lnTo>
                    <a:pt x="440" y="4300"/>
                  </a:lnTo>
                  <a:lnTo>
                    <a:pt x="442" y="4300"/>
                  </a:lnTo>
                  <a:lnTo>
                    <a:pt x="444" y="4299"/>
                  </a:lnTo>
                  <a:lnTo>
                    <a:pt x="446" y="4299"/>
                  </a:lnTo>
                  <a:lnTo>
                    <a:pt x="448" y="4299"/>
                  </a:lnTo>
                  <a:lnTo>
                    <a:pt x="450" y="4299"/>
                  </a:lnTo>
                  <a:lnTo>
                    <a:pt x="452" y="4298"/>
                  </a:lnTo>
                  <a:lnTo>
                    <a:pt x="454" y="4298"/>
                  </a:lnTo>
                  <a:lnTo>
                    <a:pt x="456" y="4298"/>
                  </a:lnTo>
                  <a:lnTo>
                    <a:pt x="458" y="4298"/>
                  </a:lnTo>
                  <a:lnTo>
                    <a:pt x="460" y="4297"/>
                  </a:lnTo>
                  <a:lnTo>
                    <a:pt x="462" y="4297"/>
                  </a:lnTo>
                  <a:lnTo>
                    <a:pt x="464" y="4297"/>
                  </a:lnTo>
                  <a:lnTo>
                    <a:pt x="466" y="4296"/>
                  </a:lnTo>
                  <a:lnTo>
                    <a:pt x="468" y="4296"/>
                  </a:lnTo>
                  <a:lnTo>
                    <a:pt x="470" y="4296"/>
                  </a:lnTo>
                  <a:lnTo>
                    <a:pt x="472" y="4295"/>
                  </a:lnTo>
                  <a:lnTo>
                    <a:pt x="474" y="4295"/>
                  </a:lnTo>
                  <a:lnTo>
                    <a:pt x="476" y="4295"/>
                  </a:lnTo>
                  <a:lnTo>
                    <a:pt x="478" y="4294"/>
                  </a:lnTo>
                  <a:lnTo>
                    <a:pt x="480" y="4294"/>
                  </a:lnTo>
                  <a:lnTo>
                    <a:pt x="482" y="4293"/>
                  </a:lnTo>
                  <a:lnTo>
                    <a:pt x="484" y="4293"/>
                  </a:lnTo>
                  <a:lnTo>
                    <a:pt x="486" y="4292"/>
                  </a:lnTo>
                  <a:lnTo>
                    <a:pt x="488" y="4292"/>
                  </a:lnTo>
                  <a:lnTo>
                    <a:pt x="490" y="4291"/>
                  </a:lnTo>
                  <a:lnTo>
                    <a:pt x="492" y="4291"/>
                  </a:lnTo>
                  <a:lnTo>
                    <a:pt x="493" y="4290"/>
                  </a:lnTo>
                  <a:lnTo>
                    <a:pt x="495" y="4289"/>
                  </a:lnTo>
                  <a:lnTo>
                    <a:pt x="497" y="4289"/>
                  </a:lnTo>
                  <a:lnTo>
                    <a:pt x="499" y="4288"/>
                  </a:lnTo>
                  <a:lnTo>
                    <a:pt x="501" y="4287"/>
                  </a:lnTo>
                  <a:lnTo>
                    <a:pt x="503" y="4286"/>
                  </a:lnTo>
                  <a:lnTo>
                    <a:pt x="505" y="4286"/>
                  </a:lnTo>
                  <a:lnTo>
                    <a:pt x="507" y="4285"/>
                  </a:lnTo>
                  <a:lnTo>
                    <a:pt x="509" y="4284"/>
                  </a:lnTo>
                  <a:lnTo>
                    <a:pt x="511" y="4283"/>
                  </a:lnTo>
                  <a:lnTo>
                    <a:pt x="513" y="4282"/>
                  </a:lnTo>
                  <a:lnTo>
                    <a:pt x="515" y="4281"/>
                  </a:lnTo>
                  <a:lnTo>
                    <a:pt x="517" y="4279"/>
                  </a:lnTo>
                  <a:lnTo>
                    <a:pt x="519" y="4278"/>
                  </a:lnTo>
                  <a:lnTo>
                    <a:pt x="521" y="4277"/>
                  </a:lnTo>
                  <a:lnTo>
                    <a:pt x="523" y="4275"/>
                  </a:lnTo>
                  <a:lnTo>
                    <a:pt x="525" y="4273"/>
                  </a:lnTo>
                  <a:lnTo>
                    <a:pt x="527" y="4272"/>
                  </a:lnTo>
                  <a:lnTo>
                    <a:pt x="529" y="4270"/>
                  </a:lnTo>
                  <a:lnTo>
                    <a:pt x="531" y="4268"/>
                  </a:lnTo>
                  <a:lnTo>
                    <a:pt x="533" y="4266"/>
                  </a:lnTo>
                  <a:lnTo>
                    <a:pt x="535" y="4263"/>
                  </a:lnTo>
                  <a:lnTo>
                    <a:pt x="537" y="4261"/>
                  </a:lnTo>
                  <a:lnTo>
                    <a:pt x="539" y="4258"/>
                  </a:lnTo>
                  <a:lnTo>
                    <a:pt x="541" y="4255"/>
                  </a:lnTo>
                  <a:lnTo>
                    <a:pt x="543" y="4252"/>
                  </a:lnTo>
                  <a:lnTo>
                    <a:pt x="545" y="4248"/>
                  </a:lnTo>
                  <a:lnTo>
                    <a:pt x="547" y="4244"/>
                  </a:lnTo>
                  <a:lnTo>
                    <a:pt x="549" y="4240"/>
                  </a:lnTo>
                  <a:lnTo>
                    <a:pt x="551" y="4235"/>
                  </a:lnTo>
                  <a:lnTo>
                    <a:pt x="553" y="4229"/>
                  </a:lnTo>
                  <a:lnTo>
                    <a:pt x="555" y="4223"/>
                  </a:lnTo>
                  <a:lnTo>
                    <a:pt x="557" y="4216"/>
                  </a:lnTo>
                  <a:lnTo>
                    <a:pt x="559" y="4209"/>
                  </a:lnTo>
                  <a:lnTo>
                    <a:pt x="561" y="4200"/>
                  </a:lnTo>
                  <a:lnTo>
                    <a:pt x="563" y="4190"/>
                  </a:lnTo>
                  <a:lnTo>
                    <a:pt x="565" y="4179"/>
                  </a:lnTo>
                  <a:lnTo>
                    <a:pt x="567" y="4167"/>
                  </a:lnTo>
                  <a:lnTo>
                    <a:pt x="569" y="4152"/>
                  </a:lnTo>
                  <a:lnTo>
                    <a:pt x="571" y="4134"/>
                  </a:lnTo>
                  <a:lnTo>
                    <a:pt x="573" y="4114"/>
                  </a:lnTo>
                  <a:lnTo>
                    <a:pt x="575" y="4088"/>
                  </a:lnTo>
                  <a:lnTo>
                    <a:pt x="577" y="4057"/>
                  </a:lnTo>
                  <a:lnTo>
                    <a:pt x="579" y="4015"/>
                  </a:lnTo>
                  <a:lnTo>
                    <a:pt x="581" y="3959"/>
                  </a:lnTo>
                  <a:lnTo>
                    <a:pt x="583" y="3880"/>
                  </a:lnTo>
                  <a:lnTo>
                    <a:pt x="585" y="3766"/>
                  </a:lnTo>
                  <a:lnTo>
                    <a:pt x="586" y="3606"/>
                  </a:lnTo>
                  <a:lnTo>
                    <a:pt x="588" y="3381"/>
                  </a:lnTo>
                  <a:lnTo>
                    <a:pt x="590" y="3079"/>
                  </a:lnTo>
                  <a:lnTo>
                    <a:pt x="592" y="2690"/>
                  </a:lnTo>
                  <a:lnTo>
                    <a:pt x="594" y="2214"/>
                  </a:lnTo>
                  <a:lnTo>
                    <a:pt x="596" y="1669"/>
                  </a:lnTo>
                  <a:lnTo>
                    <a:pt x="598" y="1094"/>
                  </a:lnTo>
                  <a:lnTo>
                    <a:pt x="600" y="563"/>
                  </a:lnTo>
                  <a:lnTo>
                    <a:pt x="602" y="173"/>
                  </a:lnTo>
                  <a:lnTo>
                    <a:pt x="604" y="0"/>
                  </a:lnTo>
                  <a:lnTo>
                    <a:pt x="606" y="42"/>
                  </a:lnTo>
                  <a:lnTo>
                    <a:pt x="608" y="227"/>
                  </a:lnTo>
                  <a:lnTo>
                    <a:pt x="610" y="480"/>
                  </a:lnTo>
                  <a:lnTo>
                    <a:pt x="612" y="764"/>
                  </a:lnTo>
                  <a:lnTo>
                    <a:pt x="614" y="1086"/>
                  </a:lnTo>
                  <a:lnTo>
                    <a:pt x="616" y="1462"/>
                  </a:lnTo>
                  <a:lnTo>
                    <a:pt x="618" y="1881"/>
                  </a:lnTo>
                  <a:lnTo>
                    <a:pt x="620" y="2307"/>
                  </a:lnTo>
                  <a:lnTo>
                    <a:pt x="622" y="2703"/>
                  </a:lnTo>
                  <a:lnTo>
                    <a:pt x="624" y="3046"/>
                  </a:lnTo>
                  <a:lnTo>
                    <a:pt x="626" y="3328"/>
                  </a:lnTo>
                  <a:lnTo>
                    <a:pt x="628" y="3551"/>
                  </a:lnTo>
                  <a:lnTo>
                    <a:pt x="630" y="3720"/>
                  </a:lnTo>
                  <a:lnTo>
                    <a:pt x="632" y="3846"/>
                  </a:lnTo>
                  <a:lnTo>
                    <a:pt x="634" y="3936"/>
                  </a:lnTo>
                  <a:lnTo>
                    <a:pt x="636" y="4002"/>
                  </a:lnTo>
                  <a:lnTo>
                    <a:pt x="638" y="4049"/>
                  </a:lnTo>
                  <a:lnTo>
                    <a:pt x="640" y="4085"/>
                  </a:lnTo>
                  <a:lnTo>
                    <a:pt x="642" y="4112"/>
                  </a:lnTo>
                  <a:lnTo>
                    <a:pt x="644" y="4134"/>
                  </a:lnTo>
                  <a:lnTo>
                    <a:pt x="646" y="4152"/>
                  </a:lnTo>
                  <a:lnTo>
                    <a:pt x="648" y="4167"/>
                  </a:lnTo>
                  <a:lnTo>
                    <a:pt x="650" y="4180"/>
                  </a:lnTo>
                  <a:lnTo>
                    <a:pt x="652" y="4191"/>
                  </a:lnTo>
                  <a:lnTo>
                    <a:pt x="654" y="4201"/>
                  </a:lnTo>
                  <a:lnTo>
                    <a:pt x="656" y="4209"/>
                  </a:lnTo>
                  <a:lnTo>
                    <a:pt x="658" y="4217"/>
                  </a:lnTo>
                  <a:lnTo>
                    <a:pt x="660" y="4224"/>
                  </a:lnTo>
                  <a:lnTo>
                    <a:pt x="662" y="4230"/>
                  </a:lnTo>
                  <a:lnTo>
                    <a:pt x="664" y="4235"/>
                  </a:lnTo>
                  <a:lnTo>
                    <a:pt x="666" y="4240"/>
                  </a:lnTo>
                  <a:lnTo>
                    <a:pt x="668" y="4244"/>
                  </a:lnTo>
                  <a:lnTo>
                    <a:pt x="670" y="4248"/>
                  </a:lnTo>
                  <a:lnTo>
                    <a:pt x="672" y="4252"/>
                  </a:lnTo>
                  <a:lnTo>
                    <a:pt x="674" y="4255"/>
                  </a:lnTo>
                  <a:lnTo>
                    <a:pt x="676" y="4258"/>
                  </a:lnTo>
                  <a:lnTo>
                    <a:pt x="678" y="4261"/>
                  </a:lnTo>
                  <a:lnTo>
                    <a:pt x="679" y="4264"/>
                  </a:lnTo>
                  <a:lnTo>
                    <a:pt x="681" y="4266"/>
                  </a:lnTo>
                  <a:lnTo>
                    <a:pt x="683" y="4268"/>
                  </a:lnTo>
                  <a:lnTo>
                    <a:pt x="685" y="4270"/>
                  </a:lnTo>
                  <a:lnTo>
                    <a:pt x="687" y="4272"/>
                  </a:lnTo>
                  <a:lnTo>
                    <a:pt x="689" y="4274"/>
                  </a:lnTo>
                  <a:lnTo>
                    <a:pt x="691" y="4275"/>
                  </a:lnTo>
                  <a:lnTo>
                    <a:pt x="693" y="4277"/>
                  </a:lnTo>
                  <a:lnTo>
                    <a:pt x="695" y="4278"/>
                  </a:lnTo>
                  <a:lnTo>
                    <a:pt x="697" y="4279"/>
                  </a:lnTo>
                  <a:lnTo>
                    <a:pt x="699" y="4281"/>
                  </a:lnTo>
                  <a:lnTo>
                    <a:pt x="701" y="4282"/>
                  </a:lnTo>
                  <a:lnTo>
                    <a:pt x="703" y="4283"/>
                  </a:lnTo>
                  <a:lnTo>
                    <a:pt x="705" y="4284"/>
                  </a:lnTo>
                  <a:lnTo>
                    <a:pt x="707" y="4285"/>
                  </a:lnTo>
                  <a:lnTo>
                    <a:pt x="709" y="4286"/>
                  </a:lnTo>
                  <a:lnTo>
                    <a:pt x="711" y="4287"/>
                  </a:lnTo>
                  <a:lnTo>
                    <a:pt x="713" y="4287"/>
                  </a:lnTo>
                  <a:lnTo>
                    <a:pt x="715" y="4288"/>
                  </a:lnTo>
                  <a:lnTo>
                    <a:pt x="717" y="4289"/>
                  </a:lnTo>
                  <a:lnTo>
                    <a:pt x="719" y="4290"/>
                  </a:lnTo>
                  <a:lnTo>
                    <a:pt x="721" y="4290"/>
                  </a:lnTo>
                  <a:lnTo>
                    <a:pt x="723" y="4291"/>
                  </a:lnTo>
                  <a:lnTo>
                    <a:pt x="725" y="4291"/>
                  </a:lnTo>
                  <a:lnTo>
                    <a:pt x="727" y="4292"/>
                  </a:lnTo>
                  <a:lnTo>
                    <a:pt x="729" y="4292"/>
                  </a:lnTo>
                  <a:lnTo>
                    <a:pt x="731" y="4293"/>
                  </a:lnTo>
                  <a:lnTo>
                    <a:pt x="733" y="4293"/>
                  </a:lnTo>
                  <a:lnTo>
                    <a:pt x="735" y="4294"/>
                  </a:lnTo>
                  <a:lnTo>
                    <a:pt x="737" y="4294"/>
                  </a:lnTo>
                  <a:lnTo>
                    <a:pt x="739" y="4295"/>
                  </a:lnTo>
                  <a:lnTo>
                    <a:pt x="741" y="4295"/>
                  </a:lnTo>
                  <a:lnTo>
                    <a:pt x="743" y="4295"/>
                  </a:lnTo>
                  <a:lnTo>
                    <a:pt x="745" y="4296"/>
                  </a:lnTo>
                  <a:lnTo>
                    <a:pt x="747" y="4296"/>
                  </a:lnTo>
                  <a:lnTo>
                    <a:pt x="749" y="4297"/>
                  </a:lnTo>
                  <a:lnTo>
                    <a:pt x="751" y="4297"/>
                  </a:lnTo>
                  <a:lnTo>
                    <a:pt x="753" y="4297"/>
                  </a:lnTo>
                  <a:lnTo>
                    <a:pt x="755" y="4297"/>
                  </a:lnTo>
                  <a:lnTo>
                    <a:pt x="757" y="4298"/>
                  </a:lnTo>
                  <a:lnTo>
                    <a:pt x="759" y="4298"/>
                  </a:lnTo>
                  <a:lnTo>
                    <a:pt x="761" y="4298"/>
                  </a:lnTo>
                  <a:lnTo>
                    <a:pt x="763" y="4299"/>
                  </a:lnTo>
                  <a:lnTo>
                    <a:pt x="765" y="4299"/>
                  </a:lnTo>
                  <a:lnTo>
                    <a:pt x="767" y="4299"/>
                  </a:lnTo>
                  <a:lnTo>
                    <a:pt x="769" y="4299"/>
                  </a:lnTo>
                  <a:lnTo>
                    <a:pt x="771" y="4299"/>
                  </a:lnTo>
                  <a:lnTo>
                    <a:pt x="772" y="4300"/>
                  </a:lnTo>
                  <a:lnTo>
                    <a:pt x="774" y="4300"/>
                  </a:lnTo>
                  <a:lnTo>
                    <a:pt x="776" y="4300"/>
                  </a:lnTo>
                  <a:lnTo>
                    <a:pt x="778" y="4300"/>
                  </a:lnTo>
                  <a:lnTo>
                    <a:pt x="780" y="4300"/>
                  </a:lnTo>
                  <a:lnTo>
                    <a:pt x="782" y="4301"/>
                  </a:lnTo>
                  <a:lnTo>
                    <a:pt x="784" y="4301"/>
                  </a:lnTo>
                  <a:lnTo>
                    <a:pt x="786" y="4301"/>
                  </a:lnTo>
                  <a:lnTo>
                    <a:pt x="788" y="4301"/>
                  </a:lnTo>
                  <a:lnTo>
                    <a:pt x="790" y="4301"/>
                  </a:lnTo>
                  <a:lnTo>
                    <a:pt x="792" y="4301"/>
                  </a:lnTo>
                  <a:lnTo>
                    <a:pt x="794" y="4301"/>
                  </a:lnTo>
                  <a:lnTo>
                    <a:pt x="796" y="4302"/>
                  </a:lnTo>
                  <a:lnTo>
                    <a:pt x="798" y="4302"/>
                  </a:lnTo>
                  <a:lnTo>
                    <a:pt x="800" y="4302"/>
                  </a:lnTo>
                  <a:lnTo>
                    <a:pt x="802" y="4302"/>
                  </a:lnTo>
                  <a:lnTo>
                    <a:pt x="804" y="4302"/>
                  </a:lnTo>
                  <a:lnTo>
                    <a:pt x="806" y="4302"/>
                  </a:lnTo>
                  <a:lnTo>
                    <a:pt x="808" y="4302"/>
                  </a:lnTo>
                  <a:lnTo>
                    <a:pt x="810" y="4302"/>
                  </a:lnTo>
                  <a:lnTo>
                    <a:pt x="812" y="4303"/>
                  </a:lnTo>
                  <a:lnTo>
                    <a:pt x="814" y="4303"/>
                  </a:lnTo>
                  <a:lnTo>
                    <a:pt x="816" y="4303"/>
                  </a:lnTo>
                  <a:lnTo>
                    <a:pt x="818" y="4303"/>
                  </a:lnTo>
                  <a:lnTo>
                    <a:pt x="820" y="4303"/>
                  </a:lnTo>
                  <a:lnTo>
                    <a:pt x="822" y="4303"/>
                  </a:lnTo>
                  <a:lnTo>
                    <a:pt x="824" y="4303"/>
                  </a:lnTo>
                  <a:lnTo>
                    <a:pt x="826" y="4303"/>
                  </a:lnTo>
                  <a:lnTo>
                    <a:pt x="828" y="4303"/>
                  </a:lnTo>
                  <a:lnTo>
                    <a:pt x="830" y="4303"/>
                  </a:lnTo>
                  <a:lnTo>
                    <a:pt x="832" y="4304"/>
                  </a:lnTo>
                  <a:lnTo>
                    <a:pt x="834" y="4304"/>
                  </a:lnTo>
                  <a:lnTo>
                    <a:pt x="836" y="4304"/>
                  </a:lnTo>
                  <a:lnTo>
                    <a:pt x="838" y="4304"/>
                  </a:lnTo>
                  <a:lnTo>
                    <a:pt x="840" y="4304"/>
                  </a:lnTo>
                  <a:lnTo>
                    <a:pt x="842" y="4304"/>
                  </a:lnTo>
                  <a:lnTo>
                    <a:pt x="844" y="4304"/>
                  </a:lnTo>
                  <a:lnTo>
                    <a:pt x="846" y="4304"/>
                  </a:lnTo>
                  <a:lnTo>
                    <a:pt x="848" y="4304"/>
                  </a:lnTo>
                  <a:lnTo>
                    <a:pt x="850" y="4304"/>
                  </a:lnTo>
                  <a:lnTo>
                    <a:pt x="852" y="4304"/>
                  </a:lnTo>
                  <a:lnTo>
                    <a:pt x="854" y="4304"/>
                  </a:lnTo>
                  <a:lnTo>
                    <a:pt x="856" y="4304"/>
                  </a:lnTo>
                  <a:lnTo>
                    <a:pt x="858" y="4304"/>
                  </a:lnTo>
                  <a:lnTo>
                    <a:pt x="860" y="4304"/>
                  </a:lnTo>
                  <a:lnTo>
                    <a:pt x="862" y="4305"/>
                  </a:lnTo>
                  <a:lnTo>
                    <a:pt x="864" y="4305"/>
                  </a:lnTo>
                  <a:lnTo>
                    <a:pt x="865" y="4305"/>
                  </a:lnTo>
                  <a:lnTo>
                    <a:pt x="867" y="4305"/>
                  </a:lnTo>
                  <a:lnTo>
                    <a:pt x="869" y="4305"/>
                  </a:lnTo>
                  <a:lnTo>
                    <a:pt x="871" y="4305"/>
                  </a:lnTo>
                  <a:lnTo>
                    <a:pt x="873" y="4305"/>
                  </a:lnTo>
                  <a:lnTo>
                    <a:pt x="875" y="4305"/>
                  </a:lnTo>
                  <a:lnTo>
                    <a:pt x="877" y="4305"/>
                  </a:lnTo>
                  <a:lnTo>
                    <a:pt x="879" y="4305"/>
                  </a:lnTo>
                  <a:lnTo>
                    <a:pt x="881" y="4305"/>
                  </a:lnTo>
                  <a:lnTo>
                    <a:pt x="883" y="4305"/>
                  </a:lnTo>
                  <a:lnTo>
                    <a:pt x="885" y="4305"/>
                  </a:lnTo>
                  <a:lnTo>
                    <a:pt x="887" y="4305"/>
                  </a:lnTo>
                  <a:lnTo>
                    <a:pt x="889" y="4305"/>
                  </a:lnTo>
                  <a:lnTo>
                    <a:pt x="891" y="4305"/>
                  </a:lnTo>
                  <a:lnTo>
                    <a:pt x="893" y="4305"/>
                  </a:lnTo>
                  <a:lnTo>
                    <a:pt x="895" y="4305"/>
                  </a:lnTo>
                  <a:lnTo>
                    <a:pt x="897" y="4305"/>
                  </a:lnTo>
                  <a:lnTo>
                    <a:pt x="899" y="4305"/>
                  </a:lnTo>
                  <a:lnTo>
                    <a:pt x="901" y="4305"/>
                  </a:lnTo>
                  <a:lnTo>
                    <a:pt x="903" y="4305"/>
                  </a:lnTo>
                  <a:lnTo>
                    <a:pt x="905" y="4306"/>
                  </a:lnTo>
                  <a:lnTo>
                    <a:pt x="907" y="4306"/>
                  </a:lnTo>
                  <a:lnTo>
                    <a:pt x="909" y="4306"/>
                  </a:lnTo>
                  <a:lnTo>
                    <a:pt x="911" y="4306"/>
                  </a:lnTo>
                  <a:lnTo>
                    <a:pt x="913" y="4306"/>
                  </a:lnTo>
                  <a:lnTo>
                    <a:pt x="915" y="4306"/>
                  </a:lnTo>
                  <a:lnTo>
                    <a:pt x="917" y="4306"/>
                  </a:lnTo>
                  <a:lnTo>
                    <a:pt x="919" y="4306"/>
                  </a:lnTo>
                  <a:lnTo>
                    <a:pt x="921" y="4306"/>
                  </a:lnTo>
                  <a:lnTo>
                    <a:pt x="923" y="4306"/>
                  </a:lnTo>
                  <a:lnTo>
                    <a:pt x="925" y="4306"/>
                  </a:lnTo>
                  <a:lnTo>
                    <a:pt x="927" y="4306"/>
                  </a:lnTo>
                  <a:lnTo>
                    <a:pt x="929" y="4306"/>
                  </a:lnTo>
                  <a:lnTo>
                    <a:pt x="931" y="4306"/>
                  </a:lnTo>
                  <a:lnTo>
                    <a:pt x="933" y="4306"/>
                  </a:lnTo>
                  <a:lnTo>
                    <a:pt x="935" y="4306"/>
                  </a:lnTo>
                  <a:lnTo>
                    <a:pt x="937" y="4306"/>
                  </a:lnTo>
                  <a:lnTo>
                    <a:pt x="939" y="4306"/>
                  </a:lnTo>
                  <a:lnTo>
                    <a:pt x="941" y="4306"/>
                  </a:lnTo>
                  <a:lnTo>
                    <a:pt x="943" y="4306"/>
                  </a:lnTo>
                  <a:lnTo>
                    <a:pt x="945" y="4306"/>
                  </a:lnTo>
                  <a:lnTo>
                    <a:pt x="947" y="4306"/>
                  </a:lnTo>
                  <a:lnTo>
                    <a:pt x="949" y="4306"/>
                  </a:lnTo>
                  <a:lnTo>
                    <a:pt x="951" y="4306"/>
                  </a:lnTo>
                  <a:lnTo>
                    <a:pt x="953" y="4306"/>
                  </a:lnTo>
                  <a:lnTo>
                    <a:pt x="955" y="4306"/>
                  </a:lnTo>
                  <a:lnTo>
                    <a:pt x="957" y="4306"/>
                  </a:lnTo>
                  <a:lnTo>
                    <a:pt x="958" y="4306"/>
                  </a:lnTo>
                  <a:lnTo>
                    <a:pt x="960" y="4306"/>
                  </a:lnTo>
                  <a:lnTo>
                    <a:pt x="962" y="4306"/>
                  </a:lnTo>
                  <a:lnTo>
                    <a:pt x="964" y="4306"/>
                  </a:lnTo>
                  <a:lnTo>
                    <a:pt x="966" y="4306"/>
                  </a:lnTo>
                  <a:lnTo>
                    <a:pt x="968" y="4306"/>
                  </a:lnTo>
                  <a:lnTo>
                    <a:pt x="970" y="4306"/>
                  </a:lnTo>
                  <a:lnTo>
                    <a:pt x="972" y="4306"/>
                  </a:lnTo>
                  <a:lnTo>
                    <a:pt x="974" y="4306"/>
                  </a:lnTo>
                  <a:lnTo>
                    <a:pt x="976" y="4306"/>
                  </a:lnTo>
                  <a:lnTo>
                    <a:pt x="978" y="4306"/>
                  </a:lnTo>
                  <a:lnTo>
                    <a:pt x="980" y="4306"/>
                  </a:lnTo>
                  <a:lnTo>
                    <a:pt x="982" y="4306"/>
                  </a:lnTo>
                  <a:lnTo>
                    <a:pt x="984" y="4307"/>
                  </a:lnTo>
                  <a:lnTo>
                    <a:pt x="986" y="4307"/>
                  </a:lnTo>
                  <a:lnTo>
                    <a:pt x="988" y="4307"/>
                  </a:lnTo>
                  <a:lnTo>
                    <a:pt x="990" y="4307"/>
                  </a:lnTo>
                  <a:lnTo>
                    <a:pt x="992" y="4307"/>
                  </a:lnTo>
                  <a:lnTo>
                    <a:pt x="994" y="4307"/>
                  </a:lnTo>
                  <a:lnTo>
                    <a:pt x="996" y="4307"/>
                  </a:lnTo>
                  <a:lnTo>
                    <a:pt x="998" y="4307"/>
                  </a:lnTo>
                  <a:lnTo>
                    <a:pt x="1000" y="4307"/>
                  </a:lnTo>
                  <a:lnTo>
                    <a:pt x="1002" y="4307"/>
                  </a:lnTo>
                  <a:lnTo>
                    <a:pt x="1004" y="4307"/>
                  </a:lnTo>
                  <a:lnTo>
                    <a:pt x="1006" y="4307"/>
                  </a:lnTo>
                  <a:lnTo>
                    <a:pt x="1008" y="4307"/>
                  </a:lnTo>
                  <a:lnTo>
                    <a:pt x="1010" y="4307"/>
                  </a:lnTo>
                  <a:lnTo>
                    <a:pt x="1012" y="4307"/>
                  </a:lnTo>
                  <a:lnTo>
                    <a:pt x="1014" y="4307"/>
                  </a:lnTo>
                  <a:lnTo>
                    <a:pt x="1016" y="4307"/>
                  </a:lnTo>
                  <a:lnTo>
                    <a:pt x="1018" y="4307"/>
                  </a:lnTo>
                  <a:lnTo>
                    <a:pt x="1020" y="4307"/>
                  </a:lnTo>
                  <a:lnTo>
                    <a:pt x="1022" y="4307"/>
                  </a:lnTo>
                  <a:lnTo>
                    <a:pt x="1024" y="4307"/>
                  </a:lnTo>
                  <a:lnTo>
                    <a:pt x="1026" y="4307"/>
                  </a:lnTo>
                  <a:lnTo>
                    <a:pt x="1028" y="4307"/>
                  </a:lnTo>
                  <a:lnTo>
                    <a:pt x="1030" y="4307"/>
                  </a:lnTo>
                  <a:lnTo>
                    <a:pt x="1032" y="4307"/>
                  </a:lnTo>
                  <a:lnTo>
                    <a:pt x="1034" y="4307"/>
                  </a:lnTo>
                  <a:lnTo>
                    <a:pt x="1036" y="4307"/>
                  </a:lnTo>
                  <a:lnTo>
                    <a:pt x="1038" y="4307"/>
                  </a:lnTo>
                  <a:lnTo>
                    <a:pt x="1040" y="4307"/>
                  </a:lnTo>
                  <a:lnTo>
                    <a:pt x="1042" y="4307"/>
                  </a:lnTo>
                  <a:lnTo>
                    <a:pt x="1044" y="4307"/>
                  </a:lnTo>
                  <a:lnTo>
                    <a:pt x="1046" y="4307"/>
                  </a:lnTo>
                  <a:lnTo>
                    <a:pt x="1048" y="4307"/>
                  </a:lnTo>
                  <a:lnTo>
                    <a:pt x="1050" y="4307"/>
                  </a:lnTo>
                  <a:lnTo>
                    <a:pt x="1051" y="4307"/>
                  </a:lnTo>
                  <a:lnTo>
                    <a:pt x="1053" y="4307"/>
                  </a:lnTo>
                  <a:lnTo>
                    <a:pt x="1055" y="4307"/>
                  </a:lnTo>
                  <a:lnTo>
                    <a:pt x="1057" y="4307"/>
                  </a:lnTo>
                  <a:lnTo>
                    <a:pt x="1059" y="4307"/>
                  </a:lnTo>
                  <a:lnTo>
                    <a:pt x="1061" y="4307"/>
                  </a:lnTo>
                  <a:lnTo>
                    <a:pt x="1063" y="4307"/>
                  </a:lnTo>
                  <a:lnTo>
                    <a:pt x="1065" y="4307"/>
                  </a:lnTo>
                  <a:lnTo>
                    <a:pt x="1067" y="4307"/>
                  </a:lnTo>
                  <a:lnTo>
                    <a:pt x="1069" y="4307"/>
                  </a:lnTo>
                  <a:lnTo>
                    <a:pt x="1071" y="4307"/>
                  </a:lnTo>
                  <a:lnTo>
                    <a:pt x="1073" y="4307"/>
                  </a:lnTo>
                  <a:lnTo>
                    <a:pt x="1075" y="4307"/>
                  </a:lnTo>
                  <a:lnTo>
                    <a:pt x="1077" y="4307"/>
                  </a:lnTo>
                  <a:lnTo>
                    <a:pt x="1079" y="4307"/>
                  </a:lnTo>
                  <a:lnTo>
                    <a:pt x="1081" y="4307"/>
                  </a:lnTo>
                  <a:lnTo>
                    <a:pt x="1083" y="4307"/>
                  </a:lnTo>
                  <a:lnTo>
                    <a:pt x="1085" y="4307"/>
                  </a:lnTo>
                  <a:lnTo>
                    <a:pt x="1087" y="4307"/>
                  </a:lnTo>
                  <a:lnTo>
                    <a:pt x="1089" y="4307"/>
                  </a:lnTo>
                  <a:lnTo>
                    <a:pt x="1091" y="4307"/>
                  </a:lnTo>
                  <a:lnTo>
                    <a:pt x="1093" y="4307"/>
                  </a:lnTo>
                  <a:lnTo>
                    <a:pt x="1095" y="4307"/>
                  </a:lnTo>
                  <a:lnTo>
                    <a:pt x="1097" y="4307"/>
                  </a:lnTo>
                  <a:lnTo>
                    <a:pt x="1099" y="4307"/>
                  </a:lnTo>
                  <a:lnTo>
                    <a:pt x="1101" y="4307"/>
                  </a:lnTo>
                  <a:lnTo>
                    <a:pt x="1103" y="4307"/>
                  </a:lnTo>
                  <a:lnTo>
                    <a:pt x="1105" y="4307"/>
                  </a:lnTo>
                  <a:lnTo>
                    <a:pt x="1107" y="4307"/>
                  </a:lnTo>
                  <a:lnTo>
                    <a:pt x="1109" y="4307"/>
                  </a:lnTo>
                  <a:lnTo>
                    <a:pt x="1111" y="4307"/>
                  </a:lnTo>
                  <a:lnTo>
                    <a:pt x="1113" y="4307"/>
                  </a:lnTo>
                  <a:lnTo>
                    <a:pt x="1115" y="4307"/>
                  </a:lnTo>
                  <a:lnTo>
                    <a:pt x="1117" y="4307"/>
                  </a:lnTo>
                  <a:lnTo>
                    <a:pt x="1119" y="4307"/>
                  </a:lnTo>
                  <a:lnTo>
                    <a:pt x="1121" y="4307"/>
                  </a:lnTo>
                  <a:lnTo>
                    <a:pt x="1123" y="4307"/>
                  </a:lnTo>
                  <a:lnTo>
                    <a:pt x="1125" y="4307"/>
                  </a:lnTo>
                  <a:lnTo>
                    <a:pt x="1127" y="4307"/>
                  </a:lnTo>
                  <a:lnTo>
                    <a:pt x="1129" y="4307"/>
                  </a:lnTo>
                  <a:lnTo>
                    <a:pt x="1131" y="4307"/>
                  </a:lnTo>
                  <a:lnTo>
                    <a:pt x="1133" y="4307"/>
                  </a:lnTo>
                  <a:lnTo>
                    <a:pt x="1135" y="4307"/>
                  </a:lnTo>
                  <a:lnTo>
                    <a:pt x="1137" y="4307"/>
                  </a:lnTo>
                  <a:lnTo>
                    <a:pt x="1139" y="4307"/>
                  </a:lnTo>
                  <a:lnTo>
                    <a:pt x="1141" y="4307"/>
                  </a:lnTo>
                  <a:lnTo>
                    <a:pt x="1142" y="4307"/>
                  </a:lnTo>
                  <a:lnTo>
                    <a:pt x="1144" y="4307"/>
                  </a:lnTo>
                  <a:lnTo>
                    <a:pt x="1146" y="4307"/>
                  </a:lnTo>
                  <a:lnTo>
                    <a:pt x="1148" y="4307"/>
                  </a:lnTo>
                  <a:lnTo>
                    <a:pt x="1150" y="4307"/>
                  </a:lnTo>
                  <a:lnTo>
                    <a:pt x="1152" y="4307"/>
                  </a:lnTo>
                  <a:lnTo>
                    <a:pt x="1154" y="4307"/>
                  </a:lnTo>
                  <a:lnTo>
                    <a:pt x="1156" y="4307"/>
                  </a:lnTo>
                  <a:lnTo>
                    <a:pt x="1158" y="4307"/>
                  </a:lnTo>
                  <a:lnTo>
                    <a:pt x="1160" y="4307"/>
                  </a:lnTo>
                  <a:lnTo>
                    <a:pt x="1162" y="4307"/>
                  </a:lnTo>
                  <a:lnTo>
                    <a:pt x="1164" y="4307"/>
                  </a:lnTo>
                  <a:lnTo>
                    <a:pt x="1166" y="4307"/>
                  </a:lnTo>
                  <a:lnTo>
                    <a:pt x="1168" y="4307"/>
                  </a:lnTo>
                  <a:lnTo>
                    <a:pt x="1170" y="4307"/>
                  </a:lnTo>
                  <a:lnTo>
                    <a:pt x="1172" y="4307"/>
                  </a:lnTo>
                  <a:lnTo>
                    <a:pt x="1174" y="4307"/>
                  </a:lnTo>
                  <a:lnTo>
                    <a:pt x="1176" y="4307"/>
                  </a:lnTo>
                  <a:lnTo>
                    <a:pt x="1178" y="4307"/>
                  </a:lnTo>
                  <a:lnTo>
                    <a:pt x="1180" y="4307"/>
                  </a:lnTo>
                  <a:lnTo>
                    <a:pt x="1182" y="4307"/>
                  </a:lnTo>
                  <a:lnTo>
                    <a:pt x="1184" y="4307"/>
                  </a:lnTo>
                  <a:lnTo>
                    <a:pt x="1186" y="4307"/>
                  </a:lnTo>
                  <a:lnTo>
                    <a:pt x="1188" y="4307"/>
                  </a:lnTo>
                  <a:lnTo>
                    <a:pt x="1190" y="4307"/>
                  </a:lnTo>
                  <a:lnTo>
                    <a:pt x="1192" y="4307"/>
                  </a:lnTo>
                  <a:lnTo>
                    <a:pt x="1194" y="4307"/>
                  </a:lnTo>
                  <a:lnTo>
                    <a:pt x="1196" y="4307"/>
                  </a:lnTo>
                  <a:lnTo>
                    <a:pt x="1198" y="4307"/>
                  </a:lnTo>
                  <a:lnTo>
                    <a:pt x="1200" y="4307"/>
                  </a:lnTo>
                  <a:lnTo>
                    <a:pt x="1202" y="4307"/>
                  </a:lnTo>
                  <a:lnTo>
                    <a:pt x="1204" y="4307"/>
                  </a:lnTo>
                  <a:lnTo>
                    <a:pt x="1206" y="4307"/>
                  </a:lnTo>
                  <a:lnTo>
                    <a:pt x="1208" y="4307"/>
                  </a:lnTo>
                  <a:lnTo>
                    <a:pt x="1210" y="4307"/>
                  </a:lnTo>
                  <a:lnTo>
                    <a:pt x="1212" y="4307"/>
                  </a:lnTo>
                  <a:lnTo>
                    <a:pt x="1214" y="4307"/>
                  </a:lnTo>
                  <a:lnTo>
                    <a:pt x="1216" y="4307"/>
                  </a:lnTo>
                  <a:lnTo>
                    <a:pt x="1218" y="4307"/>
                  </a:lnTo>
                  <a:lnTo>
                    <a:pt x="1220" y="4307"/>
                  </a:lnTo>
                  <a:lnTo>
                    <a:pt x="1222" y="4307"/>
                  </a:lnTo>
                  <a:lnTo>
                    <a:pt x="1224" y="4307"/>
                  </a:lnTo>
                  <a:lnTo>
                    <a:pt x="1226" y="4307"/>
                  </a:lnTo>
                  <a:lnTo>
                    <a:pt x="1228" y="4307"/>
                  </a:lnTo>
                  <a:lnTo>
                    <a:pt x="1230" y="4307"/>
                  </a:lnTo>
                  <a:lnTo>
                    <a:pt x="1232" y="4307"/>
                  </a:lnTo>
                  <a:lnTo>
                    <a:pt x="1234" y="4307"/>
                  </a:lnTo>
                  <a:lnTo>
                    <a:pt x="1235" y="4307"/>
                  </a:lnTo>
                  <a:lnTo>
                    <a:pt x="1237" y="4307"/>
                  </a:lnTo>
                  <a:lnTo>
                    <a:pt x="1239" y="4307"/>
                  </a:lnTo>
                  <a:lnTo>
                    <a:pt x="1241" y="4307"/>
                  </a:lnTo>
                  <a:lnTo>
                    <a:pt x="1243" y="4307"/>
                  </a:lnTo>
                  <a:lnTo>
                    <a:pt x="1245" y="4307"/>
                  </a:lnTo>
                  <a:lnTo>
                    <a:pt x="1247" y="4307"/>
                  </a:lnTo>
                  <a:lnTo>
                    <a:pt x="1249" y="4307"/>
                  </a:lnTo>
                  <a:lnTo>
                    <a:pt x="1251" y="4307"/>
                  </a:lnTo>
                  <a:lnTo>
                    <a:pt x="1253" y="4307"/>
                  </a:lnTo>
                  <a:lnTo>
                    <a:pt x="1255" y="4307"/>
                  </a:lnTo>
                  <a:lnTo>
                    <a:pt x="1257" y="4307"/>
                  </a:lnTo>
                  <a:lnTo>
                    <a:pt x="1259" y="4307"/>
                  </a:lnTo>
                  <a:lnTo>
                    <a:pt x="1261" y="4307"/>
                  </a:lnTo>
                  <a:lnTo>
                    <a:pt x="1263" y="4307"/>
                  </a:lnTo>
                  <a:lnTo>
                    <a:pt x="1265" y="4307"/>
                  </a:lnTo>
                  <a:lnTo>
                    <a:pt x="1267" y="4307"/>
                  </a:lnTo>
                  <a:lnTo>
                    <a:pt x="1269" y="4307"/>
                  </a:lnTo>
                  <a:lnTo>
                    <a:pt x="1271" y="4307"/>
                  </a:lnTo>
                  <a:lnTo>
                    <a:pt x="1273" y="4307"/>
                  </a:lnTo>
                  <a:lnTo>
                    <a:pt x="1275" y="4307"/>
                  </a:lnTo>
                  <a:lnTo>
                    <a:pt x="1277" y="4307"/>
                  </a:lnTo>
                  <a:lnTo>
                    <a:pt x="1279" y="4307"/>
                  </a:lnTo>
                  <a:lnTo>
                    <a:pt x="1281" y="4307"/>
                  </a:lnTo>
                  <a:lnTo>
                    <a:pt x="1283" y="4307"/>
                  </a:lnTo>
                  <a:lnTo>
                    <a:pt x="1285" y="4307"/>
                  </a:lnTo>
                  <a:lnTo>
                    <a:pt x="1287" y="4306"/>
                  </a:lnTo>
                  <a:lnTo>
                    <a:pt x="1289" y="4306"/>
                  </a:lnTo>
                  <a:lnTo>
                    <a:pt x="1291" y="4306"/>
                  </a:lnTo>
                  <a:lnTo>
                    <a:pt x="1293" y="4306"/>
                  </a:lnTo>
                  <a:lnTo>
                    <a:pt x="1295" y="4306"/>
                  </a:lnTo>
                  <a:lnTo>
                    <a:pt x="1297" y="4306"/>
                  </a:lnTo>
                  <a:lnTo>
                    <a:pt x="1299" y="4306"/>
                  </a:lnTo>
                  <a:lnTo>
                    <a:pt x="1301" y="4306"/>
                  </a:lnTo>
                  <a:lnTo>
                    <a:pt x="1303" y="4305"/>
                  </a:lnTo>
                  <a:lnTo>
                    <a:pt x="1305" y="4305"/>
                  </a:lnTo>
                  <a:lnTo>
                    <a:pt x="1307" y="4305"/>
                  </a:lnTo>
                  <a:lnTo>
                    <a:pt x="1309" y="4304"/>
                  </a:lnTo>
                  <a:lnTo>
                    <a:pt x="1311" y="4304"/>
                  </a:lnTo>
                  <a:lnTo>
                    <a:pt x="1313" y="4303"/>
                  </a:lnTo>
                  <a:lnTo>
                    <a:pt x="1315" y="4302"/>
                  </a:lnTo>
                  <a:lnTo>
                    <a:pt x="1317" y="4301"/>
                  </a:lnTo>
                  <a:lnTo>
                    <a:pt x="1319" y="4299"/>
                  </a:lnTo>
                  <a:lnTo>
                    <a:pt x="1321" y="4297"/>
                  </a:lnTo>
                  <a:lnTo>
                    <a:pt x="1323" y="4293"/>
                  </a:lnTo>
                  <a:lnTo>
                    <a:pt x="1325" y="4289"/>
                  </a:lnTo>
                  <a:lnTo>
                    <a:pt x="1327" y="4283"/>
                  </a:lnTo>
                  <a:lnTo>
                    <a:pt x="1328" y="4276"/>
                  </a:lnTo>
                  <a:lnTo>
                    <a:pt x="1330" y="4268"/>
                  </a:lnTo>
                  <a:lnTo>
                    <a:pt x="1332" y="4259"/>
                  </a:lnTo>
                  <a:lnTo>
                    <a:pt x="1334" y="4252"/>
                  </a:lnTo>
                  <a:lnTo>
                    <a:pt x="1336" y="4247"/>
                  </a:lnTo>
                  <a:lnTo>
                    <a:pt x="1338" y="4246"/>
                  </a:lnTo>
                  <a:lnTo>
                    <a:pt x="1340" y="4247"/>
                  </a:lnTo>
                  <a:lnTo>
                    <a:pt x="1342" y="4250"/>
                  </a:lnTo>
                  <a:lnTo>
                    <a:pt x="1344" y="4254"/>
                  </a:lnTo>
                  <a:lnTo>
                    <a:pt x="1346" y="4258"/>
                  </a:lnTo>
                  <a:lnTo>
                    <a:pt x="1348" y="4261"/>
                  </a:lnTo>
                  <a:lnTo>
                    <a:pt x="1350" y="4265"/>
                  </a:lnTo>
                  <a:lnTo>
                    <a:pt x="1352" y="4269"/>
                  </a:lnTo>
                  <a:lnTo>
                    <a:pt x="1354" y="4274"/>
                  </a:lnTo>
                  <a:lnTo>
                    <a:pt x="1356" y="4280"/>
                  </a:lnTo>
                  <a:lnTo>
                    <a:pt x="1358" y="4285"/>
                  </a:lnTo>
                  <a:lnTo>
                    <a:pt x="1360" y="4290"/>
                  </a:lnTo>
                  <a:lnTo>
                    <a:pt x="1362" y="4294"/>
                  </a:lnTo>
                  <a:lnTo>
                    <a:pt x="1364" y="4297"/>
                  </a:lnTo>
                  <a:lnTo>
                    <a:pt x="1366" y="4299"/>
                  </a:lnTo>
                  <a:lnTo>
                    <a:pt x="1368" y="4301"/>
                  </a:lnTo>
                  <a:lnTo>
                    <a:pt x="1370" y="4302"/>
                  </a:lnTo>
                  <a:lnTo>
                    <a:pt x="1372" y="4303"/>
                  </a:lnTo>
                  <a:lnTo>
                    <a:pt x="1374" y="4304"/>
                  </a:lnTo>
                  <a:lnTo>
                    <a:pt x="1376" y="4305"/>
                  </a:lnTo>
                  <a:lnTo>
                    <a:pt x="1378" y="4305"/>
                  </a:lnTo>
                  <a:lnTo>
                    <a:pt x="1380" y="4305"/>
                  </a:lnTo>
                  <a:lnTo>
                    <a:pt x="1382" y="4305"/>
                  </a:lnTo>
                  <a:lnTo>
                    <a:pt x="1384" y="4306"/>
                  </a:lnTo>
                  <a:lnTo>
                    <a:pt x="1386" y="4306"/>
                  </a:lnTo>
                  <a:lnTo>
                    <a:pt x="1388" y="4306"/>
                  </a:lnTo>
                  <a:lnTo>
                    <a:pt x="1390" y="4306"/>
                  </a:lnTo>
                  <a:lnTo>
                    <a:pt x="1392" y="4306"/>
                  </a:lnTo>
                  <a:lnTo>
                    <a:pt x="1394" y="4306"/>
                  </a:lnTo>
                  <a:lnTo>
                    <a:pt x="1396" y="4307"/>
                  </a:lnTo>
                  <a:lnTo>
                    <a:pt x="1398" y="4307"/>
                  </a:lnTo>
                  <a:lnTo>
                    <a:pt x="1400" y="4307"/>
                  </a:lnTo>
                  <a:lnTo>
                    <a:pt x="1402" y="4307"/>
                  </a:lnTo>
                  <a:lnTo>
                    <a:pt x="1404" y="4307"/>
                  </a:lnTo>
                  <a:lnTo>
                    <a:pt x="1406" y="4307"/>
                  </a:lnTo>
                  <a:lnTo>
                    <a:pt x="1408" y="4307"/>
                  </a:lnTo>
                  <a:lnTo>
                    <a:pt x="1410" y="4307"/>
                  </a:lnTo>
                  <a:lnTo>
                    <a:pt x="1412" y="4307"/>
                  </a:lnTo>
                  <a:lnTo>
                    <a:pt x="1414" y="4307"/>
                  </a:lnTo>
                  <a:lnTo>
                    <a:pt x="1416" y="4307"/>
                  </a:lnTo>
                  <a:lnTo>
                    <a:pt x="1418" y="4307"/>
                  </a:lnTo>
                  <a:lnTo>
                    <a:pt x="1420" y="4307"/>
                  </a:lnTo>
                  <a:lnTo>
                    <a:pt x="1421" y="4307"/>
                  </a:lnTo>
                  <a:lnTo>
                    <a:pt x="1423" y="4307"/>
                  </a:lnTo>
                  <a:lnTo>
                    <a:pt x="1425" y="4307"/>
                  </a:lnTo>
                  <a:lnTo>
                    <a:pt x="1427" y="4307"/>
                  </a:lnTo>
                  <a:lnTo>
                    <a:pt x="1429" y="4307"/>
                  </a:lnTo>
                  <a:lnTo>
                    <a:pt x="1431" y="4307"/>
                  </a:lnTo>
                  <a:lnTo>
                    <a:pt x="1433" y="4307"/>
                  </a:lnTo>
                  <a:lnTo>
                    <a:pt x="1435" y="4307"/>
                  </a:lnTo>
                  <a:lnTo>
                    <a:pt x="1437" y="4307"/>
                  </a:lnTo>
                  <a:lnTo>
                    <a:pt x="1439" y="4307"/>
                  </a:lnTo>
                  <a:lnTo>
                    <a:pt x="1441" y="4307"/>
                  </a:lnTo>
                  <a:lnTo>
                    <a:pt x="1443" y="4307"/>
                  </a:lnTo>
                  <a:lnTo>
                    <a:pt x="1445" y="4307"/>
                  </a:lnTo>
                  <a:lnTo>
                    <a:pt x="1447" y="4307"/>
                  </a:lnTo>
                  <a:lnTo>
                    <a:pt x="1449" y="4308"/>
                  </a:lnTo>
                  <a:lnTo>
                    <a:pt x="1451" y="4308"/>
                  </a:lnTo>
                  <a:lnTo>
                    <a:pt x="1453" y="4308"/>
                  </a:lnTo>
                  <a:lnTo>
                    <a:pt x="1455" y="4308"/>
                  </a:lnTo>
                  <a:lnTo>
                    <a:pt x="1457" y="4308"/>
                  </a:lnTo>
                  <a:lnTo>
                    <a:pt x="1459" y="4308"/>
                  </a:lnTo>
                  <a:lnTo>
                    <a:pt x="1461" y="4308"/>
                  </a:lnTo>
                  <a:lnTo>
                    <a:pt x="1463" y="4308"/>
                  </a:lnTo>
                  <a:lnTo>
                    <a:pt x="1465" y="4308"/>
                  </a:lnTo>
                  <a:lnTo>
                    <a:pt x="1467" y="4308"/>
                  </a:lnTo>
                  <a:lnTo>
                    <a:pt x="1469" y="4308"/>
                  </a:lnTo>
                  <a:lnTo>
                    <a:pt x="1471" y="4308"/>
                  </a:lnTo>
                  <a:lnTo>
                    <a:pt x="1473" y="4308"/>
                  </a:lnTo>
                  <a:lnTo>
                    <a:pt x="1475" y="4308"/>
                  </a:lnTo>
                  <a:lnTo>
                    <a:pt x="1477" y="4308"/>
                  </a:lnTo>
                  <a:lnTo>
                    <a:pt x="1479" y="4308"/>
                  </a:lnTo>
                  <a:lnTo>
                    <a:pt x="1481" y="4308"/>
                  </a:lnTo>
                  <a:lnTo>
                    <a:pt x="1483" y="4308"/>
                  </a:lnTo>
                  <a:lnTo>
                    <a:pt x="1485" y="4308"/>
                  </a:lnTo>
                  <a:lnTo>
                    <a:pt x="1487" y="4308"/>
                  </a:lnTo>
                  <a:lnTo>
                    <a:pt x="1489" y="4308"/>
                  </a:lnTo>
                  <a:lnTo>
                    <a:pt x="1491" y="4308"/>
                  </a:lnTo>
                  <a:lnTo>
                    <a:pt x="1493" y="4308"/>
                  </a:lnTo>
                  <a:lnTo>
                    <a:pt x="1495" y="4308"/>
                  </a:lnTo>
                  <a:lnTo>
                    <a:pt x="1497" y="4308"/>
                  </a:lnTo>
                  <a:lnTo>
                    <a:pt x="1499" y="4308"/>
                  </a:lnTo>
                  <a:lnTo>
                    <a:pt x="1501" y="4308"/>
                  </a:lnTo>
                  <a:lnTo>
                    <a:pt x="1503" y="4308"/>
                  </a:lnTo>
                  <a:lnTo>
                    <a:pt x="1505" y="4308"/>
                  </a:lnTo>
                  <a:lnTo>
                    <a:pt x="1507" y="4308"/>
                  </a:lnTo>
                  <a:lnTo>
                    <a:pt x="1509" y="4308"/>
                  </a:lnTo>
                  <a:lnTo>
                    <a:pt x="1511" y="4308"/>
                  </a:lnTo>
                  <a:lnTo>
                    <a:pt x="1513" y="4308"/>
                  </a:lnTo>
                  <a:lnTo>
                    <a:pt x="1514" y="4308"/>
                  </a:lnTo>
                  <a:lnTo>
                    <a:pt x="1516" y="4308"/>
                  </a:lnTo>
                  <a:lnTo>
                    <a:pt x="1518" y="4308"/>
                  </a:lnTo>
                  <a:lnTo>
                    <a:pt x="1520" y="4308"/>
                  </a:lnTo>
                  <a:lnTo>
                    <a:pt x="1522" y="4308"/>
                  </a:lnTo>
                  <a:lnTo>
                    <a:pt x="1524" y="4308"/>
                  </a:lnTo>
                  <a:lnTo>
                    <a:pt x="1526" y="4308"/>
                  </a:lnTo>
                  <a:lnTo>
                    <a:pt x="1528" y="4308"/>
                  </a:lnTo>
                  <a:lnTo>
                    <a:pt x="1530" y="4308"/>
                  </a:lnTo>
                  <a:lnTo>
                    <a:pt x="1532" y="4308"/>
                  </a:lnTo>
                  <a:lnTo>
                    <a:pt x="1534" y="4308"/>
                  </a:lnTo>
                  <a:lnTo>
                    <a:pt x="1536" y="4308"/>
                  </a:lnTo>
                  <a:lnTo>
                    <a:pt x="1538" y="4308"/>
                  </a:lnTo>
                  <a:lnTo>
                    <a:pt x="1540" y="4308"/>
                  </a:lnTo>
                  <a:lnTo>
                    <a:pt x="1542" y="4308"/>
                  </a:lnTo>
                  <a:lnTo>
                    <a:pt x="1544" y="4308"/>
                  </a:lnTo>
                  <a:lnTo>
                    <a:pt x="1546" y="4308"/>
                  </a:lnTo>
                  <a:lnTo>
                    <a:pt x="1548" y="4308"/>
                  </a:lnTo>
                  <a:lnTo>
                    <a:pt x="1550" y="4308"/>
                  </a:lnTo>
                  <a:lnTo>
                    <a:pt x="1552" y="4308"/>
                  </a:lnTo>
                  <a:lnTo>
                    <a:pt x="1554" y="4308"/>
                  </a:lnTo>
                  <a:lnTo>
                    <a:pt x="1556" y="4308"/>
                  </a:lnTo>
                  <a:lnTo>
                    <a:pt x="1558" y="4308"/>
                  </a:lnTo>
                  <a:lnTo>
                    <a:pt x="1560" y="4308"/>
                  </a:lnTo>
                  <a:lnTo>
                    <a:pt x="1562" y="4308"/>
                  </a:lnTo>
                  <a:lnTo>
                    <a:pt x="1564" y="4308"/>
                  </a:lnTo>
                  <a:lnTo>
                    <a:pt x="1566" y="4308"/>
                  </a:lnTo>
                  <a:lnTo>
                    <a:pt x="1568" y="4308"/>
                  </a:lnTo>
                  <a:lnTo>
                    <a:pt x="1570" y="4308"/>
                  </a:lnTo>
                  <a:lnTo>
                    <a:pt x="1572" y="4308"/>
                  </a:lnTo>
                  <a:lnTo>
                    <a:pt x="1574" y="4308"/>
                  </a:lnTo>
                  <a:lnTo>
                    <a:pt x="1576" y="4308"/>
                  </a:lnTo>
                  <a:lnTo>
                    <a:pt x="1578" y="4308"/>
                  </a:lnTo>
                  <a:lnTo>
                    <a:pt x="1580" y="4308"/>
                  </a:lnTo>
                  <a:lnTo>
                    <a:pt x="1582" y="4308"/>
                  </a:lnTo>
                  <a:lnTo>
                    <a:pt x="1584" y="4308"/>
                  </a:lnTo>
                  <a:lnTo>
                    <a:pt x="1586" y="4308"/>
                  </a:lnTo>
                  <a:lnTo>
                    <a:pt x="1588" y="4308"/>
                  </a:lnTo>
                  <a:lnTo>
                    <a:pt x="1590" y="4308"/>
                  </a:lnTo>
                  <a:lnTo>
                    <a:pt x="1592" y="4308"/>
                  </a:lnTo>
                  <a:lnTo>
                    <a:pt x="1594" y="4308"/>
                  </a:lnTo>
                  <a:lnTo>
                    <a:pt x="1596" y="4308"/>
                  </a:lnTo>
                  <a:lnTo>
                    <a:pt x="1598" y="4308"/>
                  </a:lnTo>
                  <a:lnTo>
                    <a:pt x="1600" y="4308"/>
                  </a:lnTo>
                  <a:lnTo>
                    <a:pt x="1602" y="4308"/>
                  </a:lnTo>
                  <a:lnTo>
                    <a:pt x="1604" y="4308"/>
                  </a:lnTo>
                  <a:lnTo>
                    <a:pt x="1606" y="4308"/>
                  </a:lnTo>
                  <a:lnTo>
                    <a:pt x="1607" y="4308"/>
                  </a:lnTo>
                  <a:lnTo>
                    <a:pt x="1609" y="4308"/>
                  </a:lnTo>
                  <a:lnTo>
                    <a:pt x="1611" y="4308"/>
                  </a:lnTo>
                  <a:lnTo>
                    <a:pt x="1613" y="4308"/>
                  </a:lnTo>
                  <a:lnTo>
                    <a:pt x="1615" y="4308"/>
                  </a:lnTo>
                  <a:lnTo>
                    <a:pt x="1617" y="4308"/>
                  </a:lnTo>
                  <a:lnTo>
                    <a:pt x="1619" y="4308"/>
                  </a:lnTo>
                  <a:lnTo>
                    <a:pt x="1621" y="4308"/>
                  </a:lnTo>
                  <a:lnTo>
                    <a:pt x="1623" y="4308"/>
                  </a:lnTo>
                  <a:lnTo>
                    <a:pt x="1625" y="4308"/>
                  </a:lnTo>
                  <a:lnTo>
                    <a:pt x="1627" y="4308"/>
                  </a:lnTo>
                  <a:lnTo>
                    <a:pt x="1629" y="4308"/>
                  </a:lnTo>
                  <a:lnTo>
                    <a:pt x="1631" y="4308"/>
                  </a:lnTo>
                  <a:lnTo>
                    <a:pt x="1633" y="4308"/>
                  </a:lnTo>
                  <a:lnTo>
                    <a:pt x="1635" y="4308"/>
                  </a:lnTo>
                  <a:lnTo>
                    <a:pt x="1637" y="4308"/>
                  </a:lnTo>
                  <a:lnTo>
                    <a:pt x="1639" y="4308"/>
                  </a:lnTo>
                  <a:lnTo>
                    <a:pt x="1641" y="4308"/>
                  </a:lnTo>
                  <a:lnTo>
                    <a:pt x="1643" y="4308"/>
                  </a:lnTo>
                  <a:lnTo>
                    <a:pt x="1645" y="4308"/>
                  </a:lnTo>
                  <a:lnTo>
                    <a:pt x="1647" y="4308"/>
                  </a:lnTo>
                  <a:lnTo>
                    <a:pt x="1649" y="4308"/>
                  </a:lnTo>
                  <a:lnTo>
                    <a:pt x="1651" y="4308"/>
                  </a:lnTo>
                  <a:lnTo>
                    <a:pt x="1653" y="4308"/>
                  </a:lnTo>
                  <a:lnTo>
                    <a:pt x="1655" y="4308"/>
                  </a:lnTo>
                  <a:lnTo>
                    <a:pt x="1657" y="4308"/>
                  </a:lnTo>
                  <a:lnTo>
                    <a:pt x="1659" y="4308"/>
                  </a:lnTo>
                  <a:lnTo>
                    <a:pt x="1661" y="4308"/>
                  </a:lnTo>
                  <a:lnTo>
                    <a:pt x="1663" y="4308"/>
                  </a:lnTo>
                  <a:lnTo>
                    <a:pt x="1665" y="4308"/>
                  </a:lnTo>
                  <a:lnTo>
                    <a:pt x="1667" y="4308"/>
                  </a:lnTo>
                  <a:lnTo>
                    <a:pt x="1669" y="4308"/>
                  </a:lnTo>
                  <a:lnTo>
                    <a:pt x="1671" y="4308"/>
                  </a:lnTo>
                  <a:lnTo>
                    <a:pt x="1673" y="4308"/>
                  </a:lnTo>
                  <a:lnTo>
                    <a:pt x="1675" y="4308"/>
                  </a:lnTo>
                  <a:lnTo>
                    <a:pt x="1677" y="4308"/>
                  </a:lnTo>
                  <a:lnTo>
                    <a:pt x="1679" y="4308"/>
                  </a:lnTo>
                  <a:lnTo>
                    <a:pt x="1681" y="4308"/>
                  </a:lnTo>
                  <a:lnTo>
                    <a:pt x="1683" y="4308"/>
                  </a:lnTo>
                  <a:lnTo>
                    <a:pt x="1685" y="4308"/>
                  </a:lnTo>
                  <a:lnTo>
                    <a:pt x="1687" y="4308"/>
                  </a:lnTo>
                  <a:lnTo>
                    <a:pt x="1689" y="4308"/>
                  </a:lnTo>
                  <a:lnTo>
                    <a:pt x="1691" y="4308"/>
                  </a:lnTo>
                  <a:lnTo>
                    <a:pt x="1693" y="4308"/>
                  </a:lnTo>
                  <a:lnTo>
                    <a:pt x="1695" y="4308"/>
                  </a:lnTo>
                  <a:lnTo>
                    <a:pt x="1697" y="4308"/>
                  </a:lnTo>
                  <a:lnTo>
                    <a:pt x="1699" y="4308"/>
                  </a:lnTo>
                  <a:lnTo>
                    <a:pt x="1700" y="4308"/>
                  </a:lnTo>
                  <a:lnTo>
                    <a:pt x="1702" y="4308"/>
                  </a:lnTo>
                  <a:lnTo>
                    <a:pt x="1704" y="4308"/>
                  </a:lnTo>
                  <a:lnTo>
                    <a:pt x="1706" y="4308"/>
                  </a:lnTo>
                  <a:lnTo>
                    <a:pt x="1708" y="4308"/>
                  </a:lnTo>
                  <a:lnTo>
                    <a:pt x="1710" y="4308"/>
                  </a:lnTo>
                  <a:lnTo>
                    <a:pt x="1712" y="4308"/>
                  </a:lnTo>
                  <a:lnTo>
                    <a:pt x="1714" y="4308"/>
                  </a:lnTo>
                  <a:lnTo>
                    <a:pt x="1716" y="4308"/>
                  </a:lnTo>
                  <a:lnTo>
                    <a:pt x="1718" y="4308"/>
                  </a:lnTo>
                  <a:lnTo>
                    <a:pt x="1720" y="4308"/>
                  </a:lnTo>
                  <a:lnTo>
                    <a:pt x="1722" y="4308"/>
                  </a:lnTo>
                  <a:lnTo>
                    <a:pt x="1724" y="4308"/>
                  </a:lnTo>
                  <a:lnTo>
                    <a:pt x="1726" y="4308"/>
                  </a:lnTo>
                  <a:lnTo>
                    <a:pt x="1728" y="4308"/>
                  </a:lnTo>
                  <a:lnTo>
                    <a:pt x="1730" y="4308"/>
                  </a:lnTo>
                  <a:lnTo>
                    <a:pt x="1732" y="4308"/>
                  </a:lnTo>
                  <a:lnTo>
                    <a:pt x="1734" y="4308"/>
                  </a:lnTo>
                  <a:lnTo>
                    <a:pt x="1736" y="4308"/>
                  </a:lnTo>
                  <a:lnTo>
                    <a:pt x="1738" y="4308"/>
                  </a:lnTo>
                  <a:lnTo>
                    <a:pt x="1740" y="4308"/>
                  </a:lnTo>
                  <a:lnTo>
                    <a:pt x="1742" y="4308"/>
                  </a:lnTo>
                  <a:lnTo>
                    <a:pt x="1744" y="4308"/>
                  </a:lnTo>
                  <a:lnTo>
                    <a:pt x="1746" y="4308"/>
                  </a:lnTo>
                  <a:lnTo>
                    <a:pt x="1748" y="4308"/>
                  </a:lnTo>
                  <a:lnTo>
                    <a:pt x="1750" y="4308"/>
                  </a:lnTo>
                  <a:lnTo>
                    <a:pt x="1752" y="4308"/>
                  </a:lnTo>
                  <a:lnTo>
                    <a:pt x="1754" y="4308"/>
                  </a:lnTo>
                  <a:lnTo>
                    <a:pt x="1756" y="4308"/>
                  </a:lnTo>
                  <a:lnTo>
                    <a:pt x="1758" y="4308"/>
                  </a:lnTo>
                  <a:lnTo>
                    <a:pt x="1760" y="4308"/>
                  </a:lnTo>
                  <a:lnTo>
                    <a:pt x="1762" y="4308"/>
                  </a:lnTo>
                  <a:lnTo>
                    <a:pt x="1764" y="4308"/>
                  </a:lnTo>
                  <a:lnTo>
                    <a:pt x="1766" y="4308"/>
                  </a:lnTo>
                  <a:lnTo>
                    <a:pt x="1768" y="4308"/>
                  </a:lnTo>
                  <a:lnTo>
                    <a:pt x="1770" y="4308"/>
                  </a:lnTo>
                  <a:lnTo>
                    <a:pt x="1772" y="4308"/>
                  </a:lnTo>
                  <a:lnTo>
                    <a:pt x="1774" y="4308"/>
                  </a:lnTo>
                  <a:lnTo>
                    <a:pt x="1776" y="4308"/>
                  </a:lnTo>
                  <a:lnTo>
                    <a:pt x="1778" y="4308"/>
                  </a:lnTo>
                  <a:lnTo>
                    <a:pt x="1780" y="4308"/>
                  </a:lnTo>
                  <a:lnTo>
                    <a:pt x="1782" y="4308"/>
                  </a:lnTo>
                  <a:lnTo>
                    <a:pt x="1784" y="4308"/>
                  </a:lnTo>
                  <a:lnTo>
                    <a:pt x="1786" y="4308"/>
                  </a:lnTo>
                  <a:lnTo>
                    <a:pt x="1788" y="4308"/>
                  </a:lnTo>
                  <a:lnTo>
                    <a:pt x="1790" y="4308"/>
                  </a:lnTo>
                  <a:lnTo>
                    <a:pt x="1792" y="4308"/>
                  </a:lnTo>
                  <a:lnTo>
                    <a:pt x="1793" y="4308"/>
                  </a:lnTo>
                  <a:lnTo>
                    <a:pt x="1795" y="4308"/>
                  </a:lnTo>
                  <a:lnTo>
                    <a:pt x="1797" y="4308"/>
                  </a:lnTo>
                  <a:lnTo>
                    <a:pt x="1799" y="4308"/>
                  </a:lnTo>
                  <a:lnTo>
                    <a:pt x="1801" y="4308"/>
                  </a:lnTo>
                  <a:lnTo>
                    <a:pt x="1803" y="4308"/>
                  </a:lnTo>
                  <a:lnTo>
                    <a:pt x="1805" y="4308"/>
                  </a:lnTo>
                  <a:lnTo>
                    <a:pt x="1807" y="4308"/>
                  </a:lnTo>
                  <a:lnTo>
                    <a:pt x="1809" y="4308"/>
                  </a:lnTo>
                  <a:lnTo>
                    <a:pt x="1811" y="4308"/>
                  </a:lnTo>
                  <a:lnTo>
                    <a:pt x="1813" y="4308"/>
                  </a:lnTo>
                  <a:lnTo>
                    <a:pt x="1815" y="4308"/>
                  </a:lnTo>
                  <a:lnTo>
                    <a:pt x="1817" y="4308"/>
                  </a:lnTo>
                  <a:lnTo>
                    <a:pt x="1819" y="4308"/>
                  </a:lnTo>
                  <a:lnTo>
                    <a:pt x="1821" y="4308"/>
                  </a:lnTo>
                  <a:lnTo>
                    <a:pt x="1823" y="4308"/>
                  </a:lnTo>
                  <a:lnTo>
                    <a:pt x="1825" y="4308"/>
                  </a:lnTo>
                  <a:lnTo>
                    <a:pt x="1827" y="4308"/>
                  </a:lnTo>
                  <a:lnTo>
                    <a:pt x="1829" y="4308"/>
                  </a:lnTo>
                  <a:lnTo>
                    <a:pt x="1831" y="4308"/>
                  </a:lnTo>
                  <a:lnTo>
                    <a:pt x="1833" y="4308"/>
                  </a:lnTo>
                  <a:lnTo>
                    <a:pt x="1835" y="4308"/>
                  </a:lnTo>
                  <a:lnTo>
                    <a:pt x="1837" y="4308"/>
                  </a:lnTo>
                  <a:lnTo>
                    <a:pt x="1839" y="4308"/>
                  </a:lnTo>
                  <a:lnTo>
                    <a:pt x="1841" y="4308"/>
                  </a:lnTo>
                  <a:lnTo>
                    <a:pt x="1843" y="4308"/>
                  </a:lnTo>
                  <a:lnTo>
                    <a:pt x="1845" y="4308"/>
                  </a:lnTo>
                  <a:lnTo>
                    <a:pt x="1847" y="4308"/>
                  </a:lnTo>
                  <a:lnTo>
                    <a:pt x="1849" y="4308"/>
                  </a:lnTo>
                  <a:lnTo>
                    <a:pt x="1851" y="4308"/>
                  </a:lnTo>
                  <a:lnTo>
                    <a:pt x="1853" y="4308"/>
                  </a:lnTo>
                  <a:lnTo>
                    <a:pt x="1855" y="4308"/>
                  </a:lnTo>
                  <a:lnTo>
                    <a:pt x="1857" y="4308"/>
                  </a:lnTo>
                  <a:lnTo>
                    <a:pt x="1859" y="4308"/>
                  </a:lnTo>
                  <a:lnTo>
                    <a:pt x="1861" y="4308"/>
                  </a:lnTo>
                  <a:lnTo>
                    <a:pt x="1863" y="4308"/>
                  </a:lnTo>
                  <a:lnTo>
                    <a:pt x="1865" y="4308"/>
                  </a:lnTo>
                  <a:lnTo>
                    <a:pt x="1867" y="4308"/>
                  </a:lnTo>
                  <a:lnTo>
                    <a:pt x="1869" y="4308"/>
                  </a:lnTo>
                  <a:lnTo>
                    <a:pt x="1871" y="4308"/>
                  </a:lnTo>
                  <a:lnTo>
                    <a:pt x="1873" y="4308"/>
                  </a:lnTo>
                  <a:lnTo>
                    <a:pt x="1875" y="4308"/>
                  </a:lnTo>
                  <a:lnTo>
                    <a:pt x="1877" y="4308"/>
                  </a:lnTo>
                  <a:lnTo>
                    <a:pt x="1879" y="4308"/>
                  </a:lnTo>
                  <a:lnTo>
                    <a:pt x="1881" y="4308"/>
                  </a:lnTo>
                  <a:lnTo>
                    <a:pt x="1883" y="4308"/>
                  </a:lnTo>
                  <a:lnTo>
                    <a:pt x="1884" y="4308"/>
                  </a:lnTo>
                  <a:lnTo>
                    <a:pt x="1886" y="4308"/>
                  </a:lnTo>
                  <a:lnTo>
                    <a:pt x="1888" y="4308"/>
                  </a:lnTo>
                  <a:lnTo>
                    <a:pt x="1890" y="4308"/>
                  </a:lnTo>
                  <a:lnTo>
                    <a:pt x="1892" y="4308"/>
                  </a:lnTo>
                  <a:lnTo>
                    <a:pt x="1894" y="4308"/>
                  </a:lnTo>
                  <a:lnTo>
                    <a:pt x="1896" y="4308"/>
                  </a:lnTo>
                  <a:lnTo>
                    <a:pt x="1898" y="4308"/>
                  </a:lnTo>
                  <a:lnTo>
                    <a:pt x="1900" y="4308"/>
                  </a:lnTo>
                  <a:lnTo>
                    <a:pt x="1902" y="4308"/>
                  </a:lnTo>
                  <a:lnTo>
                    <a:pt x="1904" y="4308"/>
                  </a:lnTo>
                  <a:lnTo>
                    <a:pt x="1906" y="4308"/>
                  </a:lnTo>
                  <a:lnTo>
                    <a:pt x="1908" y="4308"/>
                  </a:lnTo>
                  <a:lnTo>
                    <a:pt x="1910" y="4308"/>
                  </a:lnTo>
                  <a:lnTo>
                    <a:pt x="1912" y="4308"/>
                  </a:lnTo>
                  <a:lnTo>
                    <a:pt x="1914" y="4308"/>
                  </a:lnTo>
                  <a:lnTo>
                    <a:pt x="1916" y="4308"/>
                  </a:lnTo>
                  <a:lnTo>
                    <a:pt x="1918" y="4308"/>
                  </a:lnTo>
                  <a:lnTo>
                    <a:pt x="1920" y="4308"/>
                  </a:lnTo>
                  <a:lnTo>
                    <a:pt x="1922" y="4308"/>
                  </a:lnTo>
                  <a:lnTo>
                    <a:pt x="1924" y="4308"/>
                  </a:lnTo>
                  <a:lnTo>
                    <a:pt x="1926" y="4308"/>
                  </a:lnTo>
                  <a:lnTo>
                    <a:pt x="1928" y="4308"/>
                  </a:lnTo>
                  <a:lnTo>
                    <a:pt x="1930" y="4308"/>
                  </a:lnTo>
                  <a:lnTo>
                    <a:pt x="1932" y="4308"/>
                  </a:lnTo>
                  <a:lnTo>
                    <a:pt x="1934" y="4308"/>
                  </a:lnTo>
                  <a:lnTo>
                    <a:pt x="1936" y="4308"/>
                  </a:lnTo>
                  <a:lnTo>
                    <a:pt x="1938" y="4308"/>
                  </a:lnTo>
                  <a:lnTo>
                    <a:pt x="1940" y="4308"/>
                  </a:lnTo>
                  <a:lnTo>
                    <a:pt x="1942" y="4308"/>
                  </a:lnTo>
                  <a:lnTo>
                    <a:pt x="1944" y="4308"/>
                  </a:lnTo>
                  <a:lnTo>
                    <a:pt x="1946" y="4308"/>
                  </a:lnTo>
                  <a:lnTo>
                    <a:pt x="1948" y="4308"/>
                  </a:lnTo>
                  <a:lnTo>
                    <a:pt x="1950" y="4308"/>
                  </a:lnTo>
                  <a:lnTo>
                    <a:pt x="1952" y="4308"/>
                  </a:lnTo>
                  <a:lnTo>
                    <a:pt x="1954" y="4308"/>
                  </a:lnTo>
                  <a:lnTo>
                    <a:pt x="1956" y="4308"/>
                  </a:lnTo>
                  <a:lnTo>
                    <a:pt x="1958" y="4308"/>
                  </a:lnTo>
                  <a:lnTo>
                    <a:pt x="1960" y="4308"/>
                  </a:lnTo>
                  <a:lnTo>
                    <a:pt x="1962" y="4308"/>
                  </a:lnTo>
                  <a:lnTo>
                    <a:pt x="1964" y="4308"/>
                  </a:lnTo>
                  <a:lnTo>
                    <a:pt x="1966" y="4308"/>
                  </a:lnTo>
                  <a:lnTo>
                    <a:pt x="1968" y="4308"/>
                  </a:lnTo>
                  <a:lnTo>
                    <a:pt x="1970" y="4308"/>
                  </a:lnTo>
                  <a:lnTo>
                    <a:pt x="1972" y="4308"/>
                  </a:lnTo>
                  <a:lnTo>
                    <a:pt x="1974" y="4308"/>
                  </a:lnTo>
                  <a:lnTo>
                    <a:pt x="1976" y="4308"/>
                  </a:lnTo>
                  <a:lnTo>
                    <a:pt x="1977" y="4308"/>
                  </a:lnTo>
                  <a:lnTo>
                    <a:pt x="1979" y="4308"/>
                  </a:lnTo>
                  <a:lnTo>
                    <a:pt x="1981" y="4308"/>
                  </a:lnTo>
                  <a:lnTo>
                    <a:pt x="1983" y="4308"/>
                  </a:lnTo>
                  <a:lnTo>
                    <a:pt x="1985" y="4308"/>
                  </a:lnTo>
                  <a:lnTo>
                    <a:pt x="1987" y="4308"/>
                  </a:lnTo>
                  <a:lnTo>
                    <a:pt x="1989" y="4308"/>
                  </a:lnTo>
                  <a:lnTo>
                    <a:pt x="1991" y="4308"/>
                  </a:lnTo>
                  <a:lnTo>
                    <a:pt x="1993" y="4308"/>
                  </a:lnTo>
                  <a:lnTo>
                    <a:pt x="1995" y="4308"/>
                  </a:lnTo>
                  <a:lnTo>
                    <a:pt x="1997" y="4308"/>
                  </a:lnTo>
                  <a:lnTo>
                    <a:pt x="1999" y="4308"/>
                  </a:lnTo>
                  <a:lnTo>
                    <a:pt x="2001" y="4308"/>
                  </a:lnTo>
                  <a:lnTo>
                    <a:pt x="2003" y="4308"/>
                  </a:lnTo>
                  <a:lnTo>
                    <a:pt x="2005" y="4308"/>
                  </a:lnTo>
                  <a:lnTo>
                    <a:pt x="2007" y="4308"/>
                  </a:lnTo>
                  <a:lnTo>
                    <a:pt x="2009" y="4308"/>
                  </a:lnTo>
                  <a:lnTo>
                    <a:pt x="2011" y="4308"/>
                  </a:lnTo>
                  <a:lnTo>
                    <a:pt x="2013" y="4308"/>
                  </a:lnTo>
                  <a:lnTo>
                    <a:pt x="2015" y="4308"/>
                  </a:lnTo>
                  <a:lnTo>
                    <a:pt x="2017" y="4308"/>
                  </a:lnTo>
                  <a:lnTo>
                    <a:pt x="2019" y="4308"/>
                  </a:lnTo>
                  <a:lnTo>
                    <a:pt x="2021" y="4308"/>
                  </a:lnTo>
                  <a:lnTo>
                    <a:pt x="2023" y="4308"/>
                  </a:lnTo>
                  <a:lnTo>
                    <a:pt x="2025" y="4308"/>
                  </a:lnTo>
                  <a:lnTo>
                    <a:pt x="2027" y="4308"/>
                  </a:lnTo>
                  <a:lnTo>
                    <a:pt x="2029" y="4308"/>
                  </a:lnTo>
                  <a:lnTo>
                    <a:pt x="2031" y="4308"/>
                  </a:lnTo>
                  <a:lnTo>
                    <a:pt x="2033" y="4308"/>
                  </a:lnTo>
                  <a:lnTo>
                    <a:pt x="2035" y="4308"/>
                  </a:lnTo>
                  <a:lnTo>
                    <a:pt x="2037" y="4308"/>
                  </a:lnTo>
                  <a:lnTo>
                    <a:pt x="2039" y="4308"/>
                  </a:lnTo>
                  <a:lnTo>
                    <a:pt x="2041" y="4308"/>
                  </a:lnTo>
                  <a:lnTo>
                    <a:pt x="2043" y="4308"/>
                  </a:lnTo>
                  <a:lnTo>
                    <a:pt x="2045" y="4308"/>
                  </a:lnTo>
                  <a:lnTo>
                    <a:pt x="2047" y="4308"/>
                  </a:lnTo>
                  <a:lnTo>
                    <a:pt x="2049" y="4308"/>
                  </a:lnTo>
                  <a:lnTo>
                    <a:pt x="2051" y="4308"/>
                  </a:lnTo>
                  <a:lnTo>
                    <a:pt x="2053" y="4308"/>
                  </a:lnTo>
                  <a:lnTo>
                    <a:pt x="2055" y="4308"/>
                  </a:lnTo>
                  <a:lnTo>
                    <a:pt x="2057" y="4308"/>
                  </a:lnTo>
                  <a:lnTo>
                    <a:pt x="2059" y="4308"/>
                  </a:lnTo>
                  <a:lnTo>
                    <a:pt x="2061" y="4308"/>
                  </a:lnTo>
                  <a:lnTo>
                    <a:pt x="2063" y="4308"/>
                  </a:lnTo>
                  <a:lnTo>
                    <a:pt x="2065" y="4308"/>
                  </a:lnTo>
                  <a:lnTo>
                    <a:pt x="2067" y="4308"/>
                  </a:lnTo>
                  <a:lnTo>
                    <a:pt x="2069" y="4308"/>
                  </a:lnTo>
                  <a:lnTo>
                    <a:pt x="2070" y="4308"/>
                  </a:lnTo>
                  <a:lnTo>
                    <a:pt x="2072" y="4308"/>
                  </a:lnTo>
                  <a:lnTo>
                    <a:pt x="2074" y="4308"/>
                  </a:lnTo>
                  <a:lnTo>
                    <a:pt x="2076" y="4308"/>
                  </a:lnTo>
                  <a:lnTo>
                    <a:pt x="2078" y="4308"/>
                  </a:lnTo>
                  <a:lnTo>
                    <a:pt x="2080" y="4308"/>
                  </a:lnTo>
                  <a:lnTo>
                    <a:pt x="2082" y="4308"/>
                  </a:lnTo>
                  <a:lnTo>
                    <a:pt x="2084" y="4308"/>
                  </a:lnTo>
                  <a:lnTo>
                    <a:pt x="2086" y="4308"/>
                  </a:lnTo>
                  <a:lnTo>
                    <a:pt x="2088" y="4308"/>
                  </a:lnTo>
                  <a:lnTo>
                    <a:pt x="2090" y="4308"/>
                  </a:lnTo>
                  <a:lnTo>
                    <a:pt x="2092" y="4308"/>
                  </a:lnTo>
                  <a:lnTo>
                    <a:pt x="2094" y="4308"/>
                  </a:lnTo>
                  <a:lnTo>
                    <a:pt x="2096" y="4308"/>
                  </a:lnTo>
                  <a:lnTo>
                    <a:pt x="2098" y="4308"/>
                  </a:lnTo>
                  <a:lnTo>
                    <a:pt x="2100" y="4308"/>
                  </a:lnTo>
                  <a:lnTo>
                    <a:pt x="2102" y="4308"/>
                  </a:lnTo>
                  <a:lnTo>
                    <a:pt x="2104" y="4308"/>
                  </a:lnTo>
                  <a:lnTo>
                    <a:pt x="2106" y="4308"/>
                  </a:lnTo>
                  <a:lnTo>
                    <a:pt x="2108" y="4308"/>
                  </a:lnTo>
                  <a:lnTo>
                    <a:pt x="2110" y="4308"/>
                  </a:lnTo>
                  <a:lnTo>
                    <a:pt x="2112" y="4308"/>
                  </a:lnTo>
                  <a:lnTo>
                    <a:pt x="2114" y="4308"/>
                  </a:lnTo>
                  <a:lnTo>
                    <a:pt x="2116" y="4308"/>
                  </a:lnTo>
                  <a:lnTo>
                    <a:pt x="2118" y="4308"/>
                  </a:lnTo>
                  <a:lnTo>
                    <a:pt x="2120" y="4308"/>
                  </a:lnTo>
                  <a:lnTo>
                    <a:pt x="2122" y="4308"/>
                  </a:lnTo>
                  <a:lnTo>
                    <a:pt x="2124" y="4308"/>
                  </a:lnTo>
                  <a:lnTo>
                    <a:pt x="2126" y="4308"/>
                  </a:lnTo>
                  <a:lnTo>
                    <a:pt x="2128" y="4308"/>
                  </a:lnTo>
                  <a:lnTo>
                    <a:pt x="2130" y="4308"/>
                  </a:lnTo>
                  <a:lnTo>
                    <a:pt x="2132" y="4308"/>
                  </a:lnTo>
                  <a:lnTo>
                    <a:pt x="2134" y="4308"/>
                  </a:lnTo>
                  <a:lnTo>
                    <a:pt x="2136" y="4308"/>
                  </a:lnTo>
                  <a:lnTo>
                    <a:pt x="2138" y="4308"/>
                  </a:lnTo>
                  <a:lnTo>
                    <a:pt x="2140" y="4308"/>
                  </a:lnTo>
                  <a:lnTo>
                    <a:pt x="2142" y="4308"/>
                  </a:lnTo>
                  <a:lnTo>
                    <a:pt x="2144" y="4308"/>
                  </a:lnTo>
                  <a:lnTo>
                    <a:pt x="2146" y="4308"/>
                  </a:lnTo>
                  <a:lnTo>
                    <a:pt x="2148" y="4308"/>
                  </a:lnTo>
                  <a:lnTo>
                    <a:pt x="2150" y="4308"/>
                  </a:lnTo>
                  <a:lnTo>
                    <a:pt x="2152" y="4308"/>
                  </a:lnTo>
                  <a:lnTo>
                    <a:pt x="2154" y="4308"/>
                  </a:lnTo>
                  <a:lnTo>
                    <a:pt x="2156" y="4308"/>
                  </a:lnTo>
                  <a:lnTo>
                    <a:pt x="2158" y="4308"/>
                  </a:lnTo>
                  <a:lnTo>
                    <a:pt x="2160" y="4308"/>
                  </a:lnTo>
                  <a:lnTo>
                    <a:pt x="2162" y="4308"/>
                  </a:lnTo>
                  <a:lnTo>
                    <a:pt x="2163" y="4308"/>
                  </a:lnTo>
                  <a:lnTo>
                    <a:pt x="2165" y="4308"/>
                  </a:lnTo>
                  <a:lnTo>
                    <a:pt x="2167" y="4308"/>
                  </a:lnTo>
                  <a:lnTo>
                    <a:pt x="2169" y="4308"/>
                  </a:lnTo>
                  <a:lnTo>
                    <a:pt x="2171" y="4308"/>
                  </a:lnTo>
                  <a:lnTo>
                    <a:pt x="2173" y="4308"/>
                  </a:lnTo>
                  <a:lnTo>
                    <a:pt x="2175" y="4308"/>
                  </a:lnTo>
                  <a:lnTo>
                    <a:pt x="2177" y="4308"/>
                  </a:lnTo>
                  <a:lnTo>
                    <a:pt x="2179" y="4308"/>
                  </a:lnTo>
                  <a:lnTo>
                    <a:pt x="2181" y="4308"/>
                  </a:lnTo>
                  <a:lnTo>
                    <a:pt x="2183" y="4308"/>
                  </a:lnTo>
                  <a:lnTo>
                    <a:pt x="2185" y="4308"/>
                  </a:lnTo>
                  <a:lnTo>
                    <a:pt x="2187" y="4308"/>
                  </a:lnTo>
                  <a:lnTo>
                    <a:pt x="2189" y="4308"/>
                  </a:lnTo>
                  <a:lnTo>
                    <a:pt x="2191" y="4308"/>
                  </a:lnTo>
                  <a:lnTo>
                    <a:pt x="2193" y="4308"/>
                  </a:lnTo>
                  <a:lnTo>
                    <a:pt x="2195" y="4308"/>
                  </a:lnTo>
                  <a:lnTo>
                    <a:pt x="2197" y="4308"/>
                  </a:lnTo>
                  <a:lnTo>
                    <a:pt x="2199" y="4308"/>
                  </a:lnTo>
                  <a:lnTo>
                    <a:pt x="2201" y="4308"/>
                  </a:lnTo>
                  <a:lnTo>
                    <a:pt x="2203" y="4308"/>
                  </a:lnTo>
                  <a:lnTo>
                    <a:pt x="2205" y="4308"/>
                  </a:lnTo>
                  <a:lnTo>
                    <a:pt x="2207" y="4308"/>
                  </a:lnTo>
                  <a:lnTo>
                    <a:pt x="2209" y="4308"/>
                  </a:lnTo>
                  <a:lnTo>
                    <a:pt x="2211" y="4308"/>
                  </a:lnTo>
                  <a:lnTo>
                    <a:pt x="2213" y="4308"/>
                  </a:lnTo>
                  <a:lnTo>
                    <a:pt x="2215" y="4308"/>
                  </a:lnTo>
                  <a:lnTo>
                    <a:pt x="2217" y="4308"/>
                  </a:lnTo>
                  <a:lnTo>
                    <a:pt x="2219" y="4308"/>
                  </a:lnTo>
                  <a:lnTo>
                    <a:pt x="2221" y="4308"/>
                  </a:lnTo>
                  <a:lnTo>
                    <a:pt x="2223" y="4308"/>
                  </a:lnTo>
                  <a:lnTo>
                    <a:pt x="2225" y="4308"/>
                  </a:lnTo>
                  <a:lnTo>
                    <a:pt x="2227" y="4308"/>
                  </a:lnTo>
                  <a:lnTo>
                    <a:pt x="2229" y="4308"/>
                  </a:lnTo>
                  <a:lnTo>
                    <a:pt x="2231" y="4308"/>
                  </a:lnTo>
                  <a:lnTo>
                    <a:pt x="2233" y="4308"/>
                  </a:lnTo>
                  <a:lnTo>
                    <a:pt x="2235" y="4308"/>
                  </a:lnTo>
                  <a:lnTo>
                    <a:pt x="2237" y="4308"/>
                  </a:lnTo>
                  <a:lnTo>
                    <a:pt x="2239" y="4308"/>
                  </a:lnTo>
                  <a:lnTo>
                    <a:pt x="2241" y="4308"/>
                  </a:lnTo>
                  <a:lnTo>
                    <a:pt x="2243" y="4308"/>
                  </a:lnTo>
                  <a:lnTo>
                    <a:pt x="2245" y="4308"/>
                  </a:lnTo>
                  <a:lnTo>
                    <a:pt x="2247" y="4308"/>
                  </a:lnTo>
                  <a:lnTo>
                    <a:pt x="2249" y="4308"/>
                  </a:lnTo>
                  <a:lnTo>
                    <a:pt x="2251" y="4308"/>
                  </a:lnTo>
                  <a:lnTo>
                    <a:pt x="2253" y="4308"/>
                  </a:lnTo>
                  <a:lnTo>
                    <a:pt x="2255" y="4308"/>
                  </a:lnTo>
                  <a:lnTo>
                    <a:pt x="2256" y="4308"/>
                  </a:lnTo>
                  <a:lnTo>
                    <a:pt x="2258" y="4308"/>
                  </a:lnTo>
                  <a:lnTo>
                    <a:pt x="2260" y="4308"/>
                  </a:lnTo>
                  <a:lnTo>
                    <a:pt x="2262" y="4308"/>
                  </a:lnTo>
                  <a:lnTo>
                    <a:pt x="2264" y="4308"/>
                  </a:lnTo>
                  <a:lnTo>
                    <a:pt x="2266" y="4308"/>
                  </a:lnTo>
                  <a:lnTo>
                    <a:pt x="2268" y="4308"/>
                  </a:lnTo>
                  <a:lnTo>
                    <a:pt x="2270" y="4308"/>
                  </a:lnTo>
                  <a:lnTo>
                    <a:pt x="2272" y="4308"/>
                  </a:lnTo>
                  <a:lnTo>
                    <a:pt x="2274" y="4308"/>
                  </a:lnTo>
                  <a:lnTo>
                    <a:pt x="2276" y="4308"/>
                  </a:lnTo>
                  <a:lnTo>
                    <a:pt x="2278" y="4308"/>
                  </a:lnTo>
                  <a:lnTo>
                    <a:pt x="2280" y="4308"/>
                  </a:lnTo>
                  <a:lnTo>
                    <a:pt x="2282" y="4308"/>
                  </a:lnTo>
                  <a:lnTo>
                    <a:pt x="2284" y="4308"/>
                  </a:lnTo>
                  <a:lnTo>
                    <a:pt x="2286" y="4308"/>
                  </a:lnTo>
                  <a:lnTo>
                    <a:pt x="2288" y="4308"/>
                  </a:lnTo>
                  <a:lnTo>
                    <a:pt x="2290" y="4308"/>
                  </a:lnTo>
                  <a:lnTo>
                    <a:pt x="2292" y="4308"/>
                  </a:lnTo>
                  <a:lnTo>
                    <a:pt x="2294" y="4308"/>
                  </a:lnTo>
                  <a:lnTo>
                    <a:pt x="2296" y="4308"/>
                  </a:lnTo>
                  <a:lnTo>
                    <a:pt x="2298" y="4308"/>
                  </a:lnTo>
                  <a:lnTo>
                    <a:pt x="2300" y="4308"/>
                  </a:lnTo>
                  <a:lnTo>
                    <a:pt x="2302" y="4308"/>
                  </a:lnTo>
                  <a:lnTo>
                    <a:pt x="2304" y="4308"/>
                  </a:lnTo>
                  <a:lnTo>
                    <a:pt x="2306" y="4308"/>
                  </a:lnTo>
                  <a:lnTo>
                    <a:pt x="2308" y="4308"/>
                  </a:lnTo>
                  <a:lnTo>
                    <a:pt x="2310" y="4308"/>
                  </a:lnTo>
                  <a:lnTo>
                    <a:pt x="2312" y="4308"/>
                  </a:lnTo>
                  <a:lnTo>
                    <a:pt x="2314" y="4308"/>
                  </a:lnTo>
                  <a:lnTo>
                    <a:pt x="2316" y="4308"/>
                  </a:lnTo>
                  <a:lnTo>
                    <a:pt x="2318" y="4308"/>
                  </a:lnTo>
                  <a:lnTo>
                    <a:pt x="2320" y="4308"/>
                  </a:lnTo>
                  <a:lnTo>
                    <a:pt x="2322" y="4308"/>
                  </a:lnTo>
                  <a:lnTo>
                    <a:pt x="2324" y="4308"/>
                  </a:lnTo>
                  <a:lnTo>
                    <a:pt x="2326" y="4308"/>
                  </a:lnTo>
                  <a:lnTo>
                    <a:pt x="2328" y="4308"/>
                  </a:lnTo>
                  <a:lnTo>
                    <a:pt x="2330" y="4308"/>
                  </a:lnTo>
                  <a:lnTo>
                    <a:pt x="2332" y="4308"/>
                  </a:lnTo>
                  <a:lnTo>
                    <a:pt x="2334" y="4308"/>
                  </a:lnTo>
                  <a:lnTo>
                    <a:pt x="2336" y="4308"/>
                  </a:lnTo>
                  <a:lnTo>
                    <a:pt x="2338" y="4308"/>
                  </a:lnTo>
                  <a:lnTo>
                    <a:pt x="2340" y="4308"/>
                  </a:lnTo>
                  <a:lnTo>
                    <a:pt x="2342" y="4308"/>
                  </a:lnTo>
                  <a:lnTo>
                    <a:pt x="2344" y="4308"/>
                  </a:lnTo>
                  <a:lnTo>
                    <a:pt x="2346" y="4308"/>
                  </a:lnTo>
                  <a:lnTo>
                    <a:pt x="2348" y="4308"/>
                  </a:lnTo>
                  <a:lnTo>
                    <a:pt x="2349" y="4308"/>
                  </a:lnTo>
                  <a:lnTo>
                    <a:pt x="2351" y="4308"/>
                  </a:lnTo>
                  <a:lnTo>
                    <a:pt x="2353" y="4308"/>
                  </a:lnTo>
                  <a:lnTo>
                    <a:pt x="2355" y="4308"/>
                  </a:lnTo>
                  <a:lnTo>
                    <a:pt x="2357" y="4308"/>
                  </a:lnTo>
                  <a:lnTo>
                    <a:pt x="2359" y="4308"/>
                  </a:lnTo>
                  <a:lnTo>
                    <a:pt x="2361" y="4308"/>
                  </a:lnTo>
                  <a:lnTo>
                    <a:pt x="2363" y="4308"/>
                  </a:lnTo>
                  <a:lnTo>
                    <a:pt x="2365" y="4308"/>
                  </a:lnTo>
                  <a:lnTo>
                    <a:pt x="2367" y="4308"/>
                  </a:lnTo>
                  <a:lnTo>
                    <a:pt x="2369" y="4308"/>
                  </a:lnTo>
                  <a:lnTo>
                    <a:pt x="2371" y="4308"/>
                  </a:lnTo>
                  <a:lnTo>
                    <a:pt x="2373" y="4308"/>
                  </a:lnTo>
                  <a:lnTo>
                    <a:pt x="2375" y="4308"/>
                  </a:lnTo>
                  <a:lnTo>
                    <a:pt x="2377" y="4308"/>
                  </a:lnTo>
                  <a:lnTo>
                    <a:pt x="2379" y="4308"/>
                  </a:lnTo>
                  <a:lnTo>
                    <a:pt x="2381" y="4308"/>
                  </a:lnTo>
                  <a:lnTo>
                    <a:pt x="2383" y="4308"/>
                  </a:lnTo>
                  <a:lnTo>
                    <a:pt x="2385" y="4308"/>
                  </a:lnTo>
                  <a:lnTo>
                    <a:pt x="2387" y="4308"/>
                  </a:lnTo>
                  <a:lnTo>
                    <a:pt x="2389" y="4308"/>
                  </a:lnTo>
                  <a:lnTo>
                    <a:pt x="2391" y="4308"/>
                  </a:lnTo>
                  <a:lnTo>
                    <a:pt x="2393" y="4308"/>
                  </a:lnTo>
                  <a:lnTo>
                    <a:pt x="2395" y="4308"/>
                  </a:lnTo>
                  <a:lnTo>
                    <a:pt x="2397" y="4308"/>
                  </a:lnTo>
                  <a:lnTo>
                    <a:pt x="2399" y="4308"/>
                  </a:lnTo>
                  <a:lnTo>
                    <a:pt x="2401" y="4308"/>
                  </a:lnTo>
                  <a:lnTo>
                    <a:pt x="2403" y="4308"/>
                  </a:lnTo>
                  <a:lnTo>
                    <a:pt x="2405" y="4308"/>
                  </a:lnTo>
                  <a:lnTo>
                    <a:pt x="2407" y="4308"/>
                  </a:lnTo>
                  <a:lnTo>
                    <a:pt x="2409" y="4308"/>
                  </a:lnTo>
                  <a:lnTo>
                    <a:pt x="2411" y="4308"/>
                  </a:lnTo>
                  <a:lnTo>
                    <a:pt x="2413" y="4308"/>
                  </a:lnTo>
                  <a:lnTo>
                    <a:pt x="2415" y="4308"/>
                  </a:lnTo>
                  <a:lnTo>
                    <a:pt x="2417" y="4308"/>
                  </a:lnTo>
                  <a:lnTo>
                    <a:pt x="2419" y="4308"/>
                  </a:lnTo>
                  <a:lnTo>
                    <a:pt x="2421" y="4308"/>
                  </a:lnTo>
                  <a:lnTo>
                    <a:pt x="2423" y="4308"/>
                  </a:lnTo>
                  <a:lnTo>
                    <a:pt x="2425" y="4308"/>
                  </a:lnTo>
                  <a:lnTo>
                    <a:pt x="2427" y="4308"/>
                  </a:lnTo>
                  <a:lnTo>
                    <a:pt x="2429" y="4308"/>
                  </a:lnTo>
                  <a:lnTo>
                    <a:pt x="2431" y="4308"/>
                  </a:lnTo>
                  <a:lnTo>
                    <a:pt x="2433" y="4308"/>
                  </a:lnTo>
                  <a:lnTo>
                    <a:pt x="2435" y="4308"/>
                  </a:lnTo>
                  <a:lnTo>
                    <a:pt x="2437" y="4308"/>
                  </a:lnTo>
                  <a:lnTo>
                    <a:pt x="2439" y="4308"/>
                  </a:lnTo>
                  <a:lnTo>
                    <a:pt x="2441" y="4308"/>
                  </a:lnTo>
                  <a:lnTo>
                    <a:pt x="2442" y="4308"/>
                  </a:lnTo>
                  <a:lnTo>
                    <a:pt x="2444" y="4308"/>
                  </a:lnTo>
                  <a:lnTo>
                    <a:pt x="2446" y="4308"/>
                  </a:lnTo>
                  <a:lnTo>
                    <a:pt x="2448" y="4308"/>
                  </a:lnTo>
                  <a:lnTo>
                    <a:pt x="2450" y="4308"/>
                  </a:lnTo>
                  <a:lnTo>
                    <a:pt x="2452" y="4308"/>
                  </a:lnTo>
                  <a:lnTo>
                    <a:pt x="2454" y="4308"/>
                  </a:lnTo>
                  <a:lnTo>
                    <a:pt x="2456" y="4308"/>
                  </a:lnTo>
                  <a:lnTo>
                    <a:pt x="2458" y="4308"/>
                  </a:lnTo>
                  <a:lnTo>
                    <a:pt x="2460" y="4308"/>
                  </a:lnTo>
                  <a:lnTo>
                    <a:pt x="2462" y="4308"/>
                  </a:lnTo>
                  <a:lnTo>
                    <a:pt x="2464" y="4308"/>
                  </a:lnTo>
                  <a:lnTo>
                    <a:pt x="2466" y="4308"/>
                  </a:lnTo>
                  <a:lnTo>
                    <a:pt x="2468" y="4308"/>
                  </a:lnTo>
                  <a:lnTo>
                    <a:pt x="2470" y="4308"/>
                  </a:lnTo>
                  <a:lnTo>
                    <a:pt x="2472" y="4308"/>
                  </a:lnTo>
                  <a:lnTo>
                    <a:pt x="2474" y="4308"/>
                  </a:lnTo>
                  <a:lnTo>
                    <a:pt x="2476" y="4308"/>
                  </a:lnTo>
                  <a:lnTo>
                    <a:pt x="2478" y="4308"/>
                  </a:lnTo>
                  <a:lnTo>
                    <a:pt x="2480" y="4308"/>
                  </a:lnTo>
                  <a:lnTo>
                    <a:pt x="2482" y="4308"/>
                  </a:lnTo>
                  <a:lnTo>
                    <a:pt x="2484" y="4308"/>
                  </a:lnTo>
                  <a:lnTo>
                    <a:pt x="2486" y="4308"/>
                  </a:lnTo>
                  <a:lnTo>
                    <a:pt x="2488" y="4308"/>
                  </a:lnTo>
                  <a:lnTo>
                    <a:pt x="2490" y="4308"/>
                  </a:lnTo>
                  <a:lnTo>
                    <a:pt x="2492" y="4308"/>
                  </a:lnTo>
                  <a:lnTo>
                    <a:pt x="2494" y="4308"/>
                  </a:lnTo>
                  <a:lnTo>
                    <a:pt x="2496" y="4308"/>
                  </a:lnTo>
                  <a:lnTo>
                    <a:pt x="2498" y="4308"/>
                  </a:lnTo>
                  <a:lnTo>
                    <a:pt x="2500" y="4308"/>
                  </a:lnTo>
                  <a:lnTo>
                    <a:pt x="2502" y="4308"/>
                  </a:lnTo>
                  <a:lnTo>
                    <a:pt x="2504" y="4308"/>
                  </a:lnTo>
                  <a:lnTo>
                    <a:pt x="2506" y="4308"/>
                  </a:lnTo>
                  <a:lnTo>
                    <a:pt x="2508" y="4308"/>
                  </a:lnTo>
                  <a:lnTo>
                    <a:pt x="2510" y="4308"/>
                  </a:lnTo>
                  <a:lnTo>
                    <a:pt x="2512" y="4308"/>
                  </a:lnTo>
                  <a:lnTo>
                    <a:pt x="2514" y="4308"/>
                  </a:lnTo>
                  <a:lnTo>
                    <a:pt x="2516" y="4308"/>
                  </a:lnTo>
                  <a:lnTo>
                    <a:pt x="2518" y="4308"/>
                  </a:lnTo>
                  <a:lnTo>
                    <a:pt x="2520" y="4308"/>
                  </a:lnTo>
                  <a:lnTo>
                    <a:pt x="2522" y="4308"/>
                  </a:lnTo>
                  <a:lnTo>
                    <a:pt x="2524" y="4308"/>
                  </a:lnTo>
                  <a:lnTo>
                    <a:pt x="2526" y="4308"/>
                  </a:lnTo>
                  <a:lnTo>
                    <a:pt x="2528" y="4308"/>
                  </a:lnTo>
                  <a:lnTo>
                    <a:pt x="2530" y="4308"/>
                  </a:lnTo>
                  <a:lnTo>
                    <a:pt x="2532" y="4308"/>
                  </a:lnTo>
                  <a:lnTo>
                    <a:pt x="2534" y="4308"/>
                  </a:lnTo>
                  <a:lnTo>
                    <a:pt x="2535" y="4308"/>
                  </a:lnTo>
                  <a:lnTo>
                    <a:pt x="2537" y="4308"/>
                  </a:lnTo>
                  <a:lnTo>
                    <a:pt x="2539" y="4308"/>
                  </a:lnTo>
                  <a:lnTo>
                    <a:pt x="2541" y="4308"/>
                  </a:lnTo>
                  <a:lnTo>
                    <a:pt x="2543" y="4308"/>
                  </a:lnTo>
                  <a:lnTo>
                    <a:pt x="2545" y="4308"/>
                  </a:lnTo>
                  <a:lnTo>
                    <a:pt x="2547" y="4308"/>
                  </a:lnTo>
                  <a:lnTo>
                    <a:pt x="2549" y="4308"/>
                  </a:lnTo>
                  <a:lnTo>
                    <a:pt x="2551" y="4308"/>
                  </a:lnTo>
                  <a:lnTo>
                    <a:pt x="2553" y="4308"/>
                  </a:lnTo>
                  <a:lnTo>
                    <a:pt x="2555" y="4308"/>
                  </a:lnTo>
                  <a:lnTo>
                    <a:pt x="2557" y="4308"/>
                  </a:lnTo>
                  <a:lnTo>
                    <a:pt x="2559" y="4308"/>
                  </a:lnTo>
                  <a:lnTo>
                    <a:pt x="2561" y="4308"/>
                  </a:lnTo>
                  <a:lnTo>
                    <a:pt x="2563" y="4308"/>
                  </a:lnTo>
                  <a:lnTo>
                    <a:pt x="2565" y="4308"/>
                  </a:lnTo>
                  <a:lnTo>
                    <a:pt x="2567" y="4308"/>
                  </a:lnTo>
                  <a:lnTo>
                    <a:pt x="2569" y="4308"/>
                  </a:lnTo>
                  <a:lnTo>
                    <a:pt x="2571" y="4308"/>
                  </a:lnTo>
                  <a:lnTo>
                    <a:pt x="2573" y="4308"/>
                  </a:lnTo>
                  <a:lnTo>
                    <a:pt x="2575" y="4308"/>
                  </a:lnTo>
                  <a:lnTo>
                    <a:pt x="2577" y="4308"/>
                  </a:lnTo>
                  <a:lnTo>
                    <a:pt x="2579" y="4308"/>
                  </a:lnTo>
                  <a:lnTo>
                    <a:pt x="2581" y="4308"/>
                  </a:lnTo>
                  <a:lnTo>
                    <a:pt x="2583" y="4308"/>
                  </a:lnTo>
                  <a:lnTo>
                    <a:pt x="2585" y="4308"/>
                  </a:lnTo>
                  <a:lnTo>
                    <a:pt x="2587" y="4308"/>
                  </a:lnTo>
                  <a:lnTo>
                    <a:pt x="2589" y="4308"/>
                  </a:lnTo>
                  <a:lnTo>
                    <a:pt x="2591" y="4308"/>
                  </a:lnTo>
                  <a:lnTo>
                    <a:pt x="2593" y="4308"/>
                  </a:lnTo>
                  <a:lnTo>
                    <a:pt x="2595" y="4308"/>
                  </a:lnTo>
                  <a:lnTo>
                    <a:pt x="2597" y="4308"/>
                  </a:lnTo>
                  <a:lnTo>
                    <a:pt x="2599" y="4308"/>
                  </a:lnTo>
                  <a:lnTo>
                    <a:pt x="2601" y="4308"/>
                  </a:lnTo>
                  <a:lnTo>
                    <a:pt x="2603" y="4308"/>
                  </a:lnTo>
                  <a:lnTo>
                    <a:pt x="2605" y="4308"/>
                  </a:lnTo>
                  <a:lnTo>
                    <a:pt x="2607" y="4308"/>
                  </a:lnTo>
                  <a:lnTo>
                    <a:pt x="2609" y="4308"/>
                  </a:lnTo>
                  <a:lnTo>
                    <a:pt x="2611" y="4308"/>
                  </a:lnTo>
                  <a:lnTo>
                    <a:pt x="2613" y="4308"/>
                  </a:lnTo>
                  <a:lnTo>
                    <a:pt x="2615" y="4308"/>
                  </a:lnTo>
                  <a:lnTo>
                    <a:pt x="2617" y="4308"/>
                  </a:lnTo>
                  <a:lnTo>
                    <a:pt x="2619" y="4308"/>
                  </a:lnTo>
                  <a:lnTo>
                    <a:pt x="2621" y="4308"/>
                  </a:lnTo>
                  <a:lnTo>
                    <a:pt x="2623" y="4308"/>
                  </a:lnTo>
                  <a:lnTo>
                    <a:pt x="2625" y="4308"/>
                  </a:lnTo>
                  <a:lnTo>
                    <a:pt x="2626" y="4308"/>
                  </a:lnTo>
                  <a:lnTo>
                    <a:pt x="2628" y="4308"/>
                  </a:lnTo>
                  <a:lnTo>
                    <a:pt x="2630" y="4308"/>
                  </a:lnTo>
                  <a:lnTo>
                    <a:pt x="2632" y="4308"/>
                  </a:lnTo>
                  <a:lnTo>
                    <a:pt x="2634" y="4308"/>
                  </a:lnTo>
                  <a:lnTo>
                    <a:pt x="2636" y="4308"/>
                  </a:lnTo>
                  <a:lnTo>
                    <a:pt x="2638" y="4308"/>
                  </a:lnTo>
                  <a:lnTo>
                    <a:pt x="2640" y="4308"/>
                  </a:lnTo>
                  <a:lnTo>
                    <a:pt x="2642" y="4308"/>
                  </a:lnTo>
                  <a:lnTo>
                    <a:pt x="2644" y="4308"/>
                  </a:lnTo>
                  <a:lnTo>
                    <a:pt x="2646" y="4308"/>
                  </a:lnTo>
                  <a:lnTo>
                    <a:pt x="2648" y="4308"/>
                  </a:lnTo>
                  <a:lnTo>
                    <a:pt x="2650" y="4308"/>
                  </a:lnTo>
                  <a:lnTo>
                    <a:pt x="2652" y="4308"/>
                  </a:lnTo>
                  <a:lnTo>
                    <a:pt x="2654" y="4308"/>
                  </a:lnTo>
                  <a:lnTo>
                    <a:pt x="2656" y="4308"/>
                  </a:lnTo>
                  <a:lnTo>
                    <a:pt x="2658" y="4308"/>
                  </a:lnTo>
                  <a:lnTo>
                    <a:pt x="2660" y="4308"/>
                  </a:lnTo>
                  <a:lnTo>
                    <a:pt x="2662" y="4308"/>
                  </a:lnTo>
                  <a:lnTo>
                    <a:pt x="2664" y="4308"/>
                  </a:lnTo>
                  <a:lnTo>
                    <a:pt x="2666" y="4308"/>
                  </a:lnTo>
                  <a:lnTo>
                    <a:pt x="2668" y="4308"/>
                  </a:lnTo>
                  <a:lnTo>
                    <a:pt x="2670" y="4308"/>
                  </a:lnTo>
                  <a:lnTo>
                    <a:pt x="2672" y="4308"/>
                  </a:lnTo>
                  <a:lnTo>
                    <a:pt x="2674" y="4308"/>
                  </a:lnTo>
                  <a:lnTo>
                    <a:pt x="2676" y="4308"/>
                  </a:lnTo>
                  <a:lnTo>
                    <a:pt x="2678" y="4308"/>
                  </a:lnTo>
                  <a:lnTo>
                    <a:pt x="2680" y="4308"/>
                  </a:lnTo>
                  <a:lnTo>
                    <a:pt x="2682" y="4308"/>
                  </a:lnTo>
                  <a:lnTo>
                    <a:pt x="2684" y="4308"/>
                  </a:lnTo>
                  <a:lnTo>
                    <a:pt x="2686" y="4308"/>
                  </a:lnTo>
                  <a:lnTo>
                    <a:pt x="2688" y="4308"/>
                  </a:lnTo>
                  <a:lnTo>
                    <a:pt x="2690" y="4308"/>
                  </a:lnTo>
                  <a:lnTo>
                    <a:pt x="2692" y="4308"/>
                  </a:lnTo>
                  <a:lnTo>
                    <a:pt x="2694" y="4308"/>
                  </a:lnTo>
                  <a:lnTo>
                    <a:pt x="2696" y="4308"/>
                  </a:lnTo>
                  <a:lnTo>
                    <a:pt x="2698" y="4308"/>
                  </a:lnTo>
                  <a:lnTo>
                    <a:pt x="2700" y="4308"/>
                  </a:lnTo>
                  <a:lnTo>
                    <a:pt x="2702" y="4308"/>
                  </a:lnTo>
                  <a:lnTo>
                    <a:pt x="2704" y="4308"/>
                  </a:lnTo>
                  <a:lnTo>
                    <a:pt x="2706" y="4308"/>
                  </a:lnTo>
                  <a:lnTo>
                    <a:pt x="2708" y="4308"/>
                  </a:lnTo>
                  <a:lnTo>
                    <a:pt x="2710" y="4308"/>
                  </a:lnTo>
                  <a:lnTo>
                    <a:pt x="2712" y="4308"/>
                  </a:lnTo>
                  <a:lnTo>
                    <a:pt x="2714" y="4308"/>
                  </a:lnTo>
                  <a:lnTo>
                    <a:pt x="2716" y="4308"/>
                  </a:lnTo>
                  <a:lnTo>
                    <a:pt x="2718" y="4308"/>
                  </a:lnTo>
                  <a:lnTo>
                    <a:pt x="2719" y="4308"/>
                  </a:lnTo>
                  <a:lnTo>
                    <a:pt x="2721" y="4308"/>
                  </a:lnTo>
                  <a:lnTo>
                    <a:pt x="2723" y="4308"/>
                  </a:lnTo>
                  <a:lnTo>
                    <a:pt x="2725" y="4308"/>
                  </a:lnTo>
                  <a:lnTo>
                    <a:pt x="2727" y="4308"/>
                  </a:lnTo>
                  <a:lnTo>
                    <a:pt x="2729" y="4308"/>
                  </a:lnTo>
                  <a:lnTo>
                    <a:pt x="2731" y="4308"/>
                  </a:lnTo>
                  <a:lnTo>
                    <a:pt x="2733" y="4308"/>
                  </a:lnTo>
                  <a:lnTo>
                    <a:pt x="2735" y="4308"/>
                  </a:lnTo>
                  <a:lnTo>
                    <a:pt x="2737" y="4308"/>
                  </a:lnTo>
                  <a:lnTo>
                    <a:pt x="2739" y="4308"/>
                  </a:lnTo>
                  <a:lnTo>
                    <a:pt x="2741" y="4308"/>
                  </a:lnTo>
                  <a:lnTo>
                    <a:pt x="2743" y="4308"/>
                  </a:lnTo>
                  <a:lnTo>
                    <a:pt x="2745" y="4308"/>
                  </a:lnTo>
                  <a:lnTo>
                    <a:pt x="2747" y="4308"/>
                  </a:lnTo>
                  <a:lnTo>
                    <a:pt x="2749" y="4308"/>
                  </a:lnTo>
                  <a:lnTo>
                    <a:pt x="2751" y="4308"/>
                  </a:lnTo>
                  <a:lnTo>
                    <a:pt x="2753" y="4308"/>
                  </a:lnTo>
                  <a:lnTo>
                    <a:pt x="2755" y="4308"/>
                  </a:lnTo>
                  <a:lnTo>
                    <a:pt x="2757" y="4308"/>
                  </a:lnTo>
                  <a:lnTo>
                    <a:pt x="2759" y="4308"/>
                  </a:lnTo>
                  <a:lnTo>
                    <a:pt x="2761" y="4308"/>
                  </a:lnTo>
                  <a:lnTo>
                    <a:pt x="2763" y="4308"/>
                  </a:lnTo>
                  <a:lnTo>
                    <a:pt x="2765" y="4308"/>
                  </a:lnTo>
                  <a:lnTo>
                    <a:pt x="2767" y="4308"/>
                  </a:lnTo>
                  <a:lnTo>
                    <a:pt x="2769" y="4308"/>
                  </a:lnTo>
                  <a:lnTo>
                    <a:pt x="2771" y="4308"/>
                  </a:lnTo>
                  <a:lnTo>
                    <a:pt x="2773" y="4308"/>
                  </a:lnTo>
                  <a:lnTo>
                    <a:pt x="2775" y="4308"/>
                  </a:lnTo>
                  <a:lnTo>
                    <a:pt x="2777" y="4308"/>
                  </a:lnTo>
                  <a:lnTo>
                    <a:pt x="2779" y="4308"/>
                  </a:lnTo>
                  <a:lnTo>
                    <a:pt x="2781" y="4308"/>
                  </a:lnTo>
                  <a:lnTo>
                    <a:pt x="2783" y="4308"/>
                  </a:lnTo>
                  <a:lnTo>
                    <a:pt x="2785" y="4308"/>
                  </a:lnTo>
                  <a:lnTo>
                    <a:pt x="2787" y="4308"/>
                  </a:lnTo>
                  <a:lnTo>
                    <a:pt x="2789" y="4308"/>
                  </a:lnTo>
                  <a:lnTo>
                    <a:pt x="2791" y="4308"/>
                  </a:lnTo>
                  <a:lnTo>
                    <a:pt x="2793" y="4308"/>
                  </a:lnTo>
                  <a:lnTo>
                    <a:pt x="2795" y="4308"/>
                  </a:lnTo>
                  <a:lnTo>
                    <a:pt x="2797" y="4308"/>
                  </a:lnTo>
                  <a:lnTo>
                    <a:pt x="2799" y="4308"/>
                  </a:lnTo>
                  <a:lnTo>
                    <a:pt x="2801" y="4308"/>
                  </a:lnTo>
                  <a:lnTo>
                    <a:pt x="2803" y="4308"/>
                  </a:lnTo>
                  <a:lnTo>
                    <a:pt x="2805" y="4308"/>
                  </a:lnTo>
                  <a:lnTo>
                    <a:pt x="2807" y="4308"/>
                  </a:lnTo>
                  <a:lnTo>
                    <a:pt x="2809" y="4308"/>
                  </a:lnTo>
                  <a:lnTo>
                    <a:pt x="2811" y="4308"/>
                  </a:lnTo>
                  <a:lnTo>
                    <a:pt x="2812" y="4308"/>
                  </a:lnTo>
                  <a:lnTo>
                    <a:pt x="2814" y="4308"/>
                  </a:lnTo>
                  <a:lnTo>
                    <a:pt x="2816" y="4308"/>
                  </a:lnTo>
                  <a:lnTo>
                    <a:pt x="2818" y="4308"/>
                  </a:lnTo>
                  <a:lnTo>
                    <a:pt x="2820" y="4308"/>
                  </a:lnTo>
                  <a:lnTo>
                    <a:pt x="2822" y="4308"/>
                  </a:lnTo>
                  <a:lnTo>
                    <a:pt x="2824" y="4308"/>
                  </a:lnTo>
                  <a:lnTo>
                    <a:pt x="2826" y="4308"/>
                  </a:lnTo>
                  <a:lnTo>
                    <a:pt x="2828" y="4308"/>
                  </a:lnTo>
                  <a:lnTo>
                    <a:pt x="2830" y="4308"/>
                  </a:lnTo>
                  <a:lnTo>
                    <a:pt x="2832" y="4308"/>
                  </a:lnTo>
                  <a:lnTo>
                    <a:pt x="2834" y="4308"/>
                  </a:lnTo>
                  <a:lnTo>
                    <a:pt x="2836" y="4308"/>
                  </a:lnTo>
                  <a:lnTo>
                    <a:pt x="2838" y="4308"/>
                  </a:lnTo>
                  <a:lnTo>
                    <a:pt x="2840" y="4308"/>
                  </a:lnTo>
                  <a:lnTo>
                    <a:pt x="2842" y="4308"/>
                  </a:lnTo>
                  <a:lnTo>
                    <a:pt x="2844" y="4308"/>
                  </a:lnTo>
                  <a:lnTo>
                    <a:pt x="2846" y="4308"/>
                  </a:lnTo>
                  <a:lnTo>
                    <a:pt x="2848" y="4308"/>
                  </a:lnTo>
                  <a:lnTo>
                    <a:pt x="2850" y="4308"/>
                  </a:lnTo>
                  <a:lnTo>
                    <a:pt x="2852" y="4308"/>
                  </a:lnTo>
                  <a:lnTo>
                    <a:pt x="2854" y="4308"/>
                  </a:lnTo>
                  <a:lnTo>
                    <a:pt x="2856" y="4308"/>
                  </a:lnTo>
                  <a:lnTo>
                    <a:pt x="2858" y="4308"/>
                  </a:lnTo>
                  <a:lnTo>
                    <a:pt x="2860" y="4308"/>
                  </a:lnTo>
                  <a:lnTo>
                    <a:pt x="2862" y="4308"/>
                  </a:lnTo>
                  <a:lnTo>
                    <a:pt x="2864" y="4308"/>
                  </a:lnTo>
                  <a:lnTo>
                    <a:pt x="2866" y="4308"/>
                  </a:lnTo>
                  <a:lnTo>
                    <a:pt x="2868" y="4308"/>
                  </a:lnTo>
                  <a:lnTo>
                    <a:pt x="2870" y="4308"/>
                  </a:lnTo>
                  <a:lnTo>
                    <a:pt x="2872" y="4308"/>
                  </a:lnTo>
                  <a:lnTo>
                    <a:pt x="2874" y="4308"/>
                  </a:lnTo>
                  <a:lnTo>
                    <a:pt x="2876" y="4308"/>
                  </a:lnTo>
                  <a:lnTo>
                    <a:pt x="2878" y="4308"/>
                  </a:lnTo>
                  <a:lnTo>
                    <a:pt x="2880" y="4308"/>
                  </a:lnTo>
                  <a:lnTo>
                    <a:pt x="2882" y="4308"/>
                  </a:lnTo>
                  <a:lnTo>
                    <a:pt x="2884" y="4308"/>
                  </a:lnTo>
                  <a:lnTo>
                    <a:pt x="2886" y="4308"/>
                  </a:lnTo>
                  <a:lnTo>
                    <a:pt x="2888" y="4308"/>
                  </a:lnTo>
                  <a:lnTo>
                    <a:pt x="2890" y="4308"/>
                  </a:lnTo>
                  <a:lnTo>
                    <a:pt x="2892" y="4308"/>
                  </a:lnTo>
                  <a:lnTo>
                    <a:pt x="2894" y="4308"/>
                  </a:lnTo>
                  <a:lnTo>
                    <a:pt x="2896" y="4308"/>
                  </a:lnTo>
                  <a:lnTo>
                    <a:pt x="2898" y="4308"/>
                  </a:lnTo>
                  <a:lnTo>
                    <a:pt x="2900" y="4308"/>
                  </a:lnTo>
                  <a:lnTo>
                    <a:pt x="2902" y="4308"/>
                  </a:lnTo>
                  <a:lnTo>
                    <a:pt x="2904" y="4308"/>
                  </a:lnTo>
                  <a:lnTo>
                    <a:pt x="2905" y="4308"/>
                  </a:lnTo>
                  <a:lnTo>
                    <a:pt x="2907" y="4308"/>
                  </a:lnTo>
                  <a:lnTo>
                    <a:pt x="2909" y="4308"/>
                  </a:lnTo>
                  <a:lnTo>
                    <a:pt x="2911" y="4308"/>
                  </a:lnTo>
                  <a:lnTo>
                    <a:pt x="2913" y="4308"/>
                  </a:lnTo>
                  <a:lnTo>
                    <a:pt x="2915" y="4308"/>
                  </a:lnTo>
                  <a:lnTo>
                    <a:pt x="2917" y="4308"/>
                  </a:lnTo>
                  <a:lnTo>
                    <a:pt x="2919" y="4308"/>
                  </a:lnTo>
                  <a:lnTo>
                    <a:pt x="2921" y="4308"/>
                  </a:lnTo>
                  <a:lnTo>
                    <a:pt x="2923" y="4308"/>
                  </a:lnTo>
                  <a:lnTo>
                    <a:pt x="2925" y="4308"/>
                  </a:lnTo>
                  <a:lnTo>
                    <a:pt x="2927" y="4308"/>
                  </a:lnTo>
                  <a:lnTo>
                    <a:pt x="2929" y="4308"/>
                  </a:lnTo>
                  <a:lnTo>
                    <a:pt x="2931" y="4308"/>
                  </a:lnTo>
                  <a:lnTo>
                    <a:pt x="2933" y="4308"/>
                  </a:lnTo>
                  <a:lnTo>
                    <a:pt x="2935" y="4308"/>
                  </a:lnTo>
                  <a:lnTo>
                    <a:pt x="2937" y="4308"/>
                  </a:lnTo>
                  <a:lnTo>
                    <a:pt x="2939" y="4308"/>
                  </a:lnTo>
                  <a:lnTo>
                    <a:pt x="2941" y="4308"/>
                  </a:lnTo>
                  <a:lnTo>
                    <a:pt x="2943" y="4308"/>
                  </a:lnTo>
                  <a:lnTo>
                    <a:pt x="2945" y="4308"/>
                  </a:lnTo>
                  <a:lnTo>
                    <a:pt x="2947" y="4308"/>
                  </a:lnTo>
                  <a:lnTo>
                    <a:pt x="2949" y="4308"/>
                  </a:lnTo>
                  <a:lnTo>
                    <a:pt x="2951" y="4308"/>
                  </a:lnTo>
                  <a:lnTo>
                    <a:pt x="2953" y="4308"/>
                  </a:lnTo>
                  <a:lnTo>
                    <a:pt x="2955" y="4308"/>
                  </a:lnTo>
                  <a:lnTo>
                    <a:pt x="2957" y="4308"/>
                  </a:lnTo>
                  <a:lnTo>
                    <a:pt x="2959" y="4308"/>
                  </a:lnTo>
                  <a:lnTo>
                    <a:pt x="2961" y="4308"/>
                  </a:lnTo>
                  <a:lnTo>
                    <a:pt x="2963" y="4308"/>
                  </a:lnTo>
                  <a:lnTo>
                    <a:pt x="2965" y="4308"/>
                  </a:lnTo>
                  <a:lnTo>
                    <a:pt x="2967" y="4308"/>
                  </a:lnTo>
                  <a:lnTo>
                    <a:pt x="2969" y="4308"/>
                  </a:lnTo>
                  <a:lnTo>
                    <a:pt x="2971" y="4308"/>
                  </a:lnTo>
                  <a:lnTo>
                    <a:pt x="2973" y="4308"/>
                  </a:lnTo>
                  <a:lnTo>
                    <a:pt x="2975" y="4308"/>
                  </a:lnTo>
                  <a:lnTo>
                    <a:pt x="2977" y="4308"/>
                  </a:lnTo>
                  <a:lnTo>
                    <a:pt x="2979" y="4308"/>
                  </a:lnTo>
                  <a:lnTo>
                    <a:pt x="2981" y="4308"/>
                  </a:lnTo>
                  <a:lnTo>
                    <a:pt x="2983" y="4308"/>
                  </a:lnTo>
                  <a:lnTo>
                    <a:pt x="2985" y="4308"/>
                  </a:lnTo>
                  <a:lnTo>
                    <a:pt x="2987" y="4308"/>
                  </a:lnTo>
                  <a:lnTo>
                    <a:pt x="2989" y="4308"/>
                  </a:lnTo>
                  <a:lnTo>
                    <a:pt x="2991" y="4308"/>
                  </a:lnTo>
                  <a:lnTo>
                    <a:pt x="2993" y="4308"/>
                  </a:lnTo>
                  <a:lnTo>
                    <a:pt x="2995" y="4308"/>
                  </a:lnTo>
                  <a:lnTo>
                    <a:pt x="2997" y="4308"/>
                  </a:lnTo>
                  <a:lnTo>
                    <a:pt x="2998" y="4308"/>
                  </a:lnTo>
                  <a:lnTo>
                    <a:pt x="3000" y="4308"/>
                  </a:lnTo>
                  <a:lnTo>
                    <a:pt x="3002" y="4308"/>
                  </a:lnTo>
                  <a:lnTo>
                    <a:pt x="3004" y="4308"/>
                  </a:lnTo>
                  <a:lnTo>
                    <a:pt x="3006" y="4308"/>
                  </a:lnTo>
                  <a:lnTo>
                    <a:pt x="3008" y="4308"/>
                  </a:lnTo>
                  <a:lnTo>
                    <a:pt x="3010" y="4308"/>
                  </a:lnTo>
                  <a:lnTo>
                    <a:pt x="3012" y="4308"/>
                  </a:lnTo>
                  <a:lnTo>
                    <a:pt x="3014" y="4308"/>
                  </a:lnTo>
                  <a:lnTo>
                    <a:pt x="3016" y="4308"/>
                  </a:lnTo>
                  <a:lnTo>
                    <a:pt x="3018" y="4308"/>
                  </a:lnTo>
                  <a:lnTo>
                    <a:pt x="3020" y="4308"/>
                  </a:lnTo>
                  <a:lnTo>
                    <a:pt x="3022" y="4308"/>
                  </a:lnTo>
                  <a:lnTo>
                    <a:pt x="3024" y="4308"/>
                  </a:lnTo>
                  <a:lnTo>
                    <a:pt x="3026" y="4308"/>
                  </a:lnTo>
                  <a:lnTo>
                    <a:pt x="3028" y="4308"/>
                  </a:lnTo>
                  <a:lnTo>
                    <a:pt x="3030" y="4308"/>
                  </a:lnTo>
                  <a:lnTo>
                    <a:pt x="3032" y="4308"/>
                  </a:lnTo>
                  <a:lnTo>
                    <a:pt x="3034" y="4308"/>
                  </a:lnTo>
                  <a:lnTo>
                    <a:pt x="3036" y="4308"/>
                  </a:lnTo>
                  <a:lnTo>
                    <a:pt x="3038" y="4308"/>
                  </a:lnTo>
                  <a:lnTo>
                    <a:pt x="3040" y="4308"/>
                  </a:lnTo>
                  <a:lnTo>
                    <a:pt x="3042" y="4308"/>
                  </a:lnTo>
                  <a:lnTo>
                    <a:pt x="3044" y="4308"/>
                  </a:lnTo>
                  <a:lnTo>
                    <a:pt x="3046" y="4308"/>
                  </a:lnTo>
                  <a:lnTo>
                    <a:pt x="3048" y="4308"/>
                  </a:lnTo>
                  <a:lnTo>
                    <a:pt x="3050" y="4308"/>
                  </a:lnTo>
                  <a:lnTo>
                    <a:pt x="3052" y="4308"/>
                  </a:lnTo>
                  <a:lnTo>
                    <a:pt x="3054" y="4308"/>
                  </a:lnTo>
                  <a:lnTo>
                    <a:pt x="3056" y="4308"/>
                  </a:lnTo>
                  <a:lnTo>
                    <a:pt x="3058" y="4308"/>
                  </a:lnTo>
                  <a:lnTo>
                    <a:pt x="3060" y="4308"/>
                  </a:lnTo>
                  <a:lnTo>
                    <a:pt x="3062" y="4308"/>
                  </a:lnTo>
                  <a:lnTo>
                    <a:pt x="3064" y="4308"/>
                  </a:lnTo>
                  <a:lnTo>
                    <a:pt x="3066" y="4308"/>
                  </a:lnTo>
                  <a:lnTo>
                    <a:pt x="3068" y="4308"/>
                  </a:lnTo>
                  <a:lnTo>
                    <a:pt x="3070" y="4308"/>
                  </a:lnTo>
                  <a:lnTo>
                    <a:pt x="3072" y="4308"/>
                  </a:lnTo>
                  <a:lnTo>
                    <a:pt x="3074" y="4308"/>
                  </a:lnTo>
                  <a:lnTo>
                    <a:pt x="3076" y="4308"/>
                  </a:lnTo>
                  <a:lnTo>
                    <a:pt x="3078" y="4308"/>
                  </a:lnTo>
                  <a:lnTo>
                    <a:pt x="3080" y="4308"/>
                  </a:lnTo>
                  <a:lnTo>
                    <a:pt x="3082" y="4308"/>
                  </a:lnTo>
                  <a:lnTo>
                    <a:pt x="3084" y="4308"/>
                  </a:lnTo>
                  <a:lnTo>
                    <a:pt x="3086" y="4308"/>
                  </a:lnTo>
                  <a:lnTo>
                    <a:pt x="3088" y="4308"/>
                  </a:lnTo>
                  <a:lnTo>
                    <a:pt x="3090" y="4308"/>
                  </a:lnTo>
                  <a:lnTo>
                    <a:pt x="3091" y="4308"/>
                  </a:lnTo>
                  <a:lnTo>
                    <a:pt x="3093" y="4308"/>
                  </a:lnTo>
                  <a:lnTo>
                    <a:pt x="3095" y="4308"/>
                  </a:lnTo>
                  <a:lnTo>
                    <a:pt x="3097" y="4308"/>
                  </a:lnTo>
                  <a:lnTo>
                    <a:pt x="3099" y="4308"/>
                  </a:lnTo>
                  <a:lnTo>
                    <a:pt x="3101" y="4308"/>
                  </a:lnTo>
                  <a:lnTo>
                    <a:pt x="3103" y="4308"/>
                  </a:lnTo>
                  <a:lnTo>
                    <a:pt x="3105" y="4308"/>
                  </a:lnTo>
                  <a:lnTo>
                    <a:pt x="3107" y="4308"/>
                  </a:lnTo>
                  <a:lnTo>
                    <a:pt x="3109" y="4308"/>
                  </a:lnTo>
                  <a:lnTo>
                    <a:pt x="3111" y="4308"/>
                  </a:lnTo>
                  <a:lnTo>
                    <a:pt x="3113" y="4308"/>
                  </a:lnTo>
                  <a:lnTo>
                    <a:pt x="3115" y="4308"/>
                  </a:lnTo>
                  <a:lnTo>
                    <a:pt x="3117" y="4308"/>
                  </a:lnTo>
                  <a:lnTo>
                    <a:pt x="3119" y="4308"/>
                  </a:lnTo>
                  <a:lnTo>
                    <a:pt x="3121" y="4308"/>
                  </a:lnTo>
                  <a:lnTo>
                    <a:pt x="3123" y="4308"/>
                  </a:lnTo>
                  <a:lnTo>
                    <a:pt x="3125" y="4308"/>
                  </a:lnTo>
                  <a:lnTo>
                    <a:pt x="3127" y="4308"/>
                  </a:lnTo>
                  <a:lnTo>
                    <a:pt x="3129" y="4308"/>
                  </a:lnTo>
                  <a:lnTo>
                    <a:pt x="3131" y="4308"/>
                  </a:lnTo>
                  <a:lnTo>
                    <a:pt x="3133" y="4308"/>
                  </a:lnTo>
                  <a:lnTo>
                    <a:pt x="3135" y="4308"/>
                  </a:lnTo>
                  <a:lnTo>
                    <a:pt x="3137" y="4308"/>
                  </a:lnTo>
                  <a:lnTo>
                    <a:pt x="3139" y="4308"/>
                  </a:lnTo>
                  <a:lnTo>
                    <a:pt x="3141" y="4308"/>
                  </a:lnTo>
                  <a:lnTo>
                    <a:pt x="3143" y="4308"/>
                  </a:lnTo>
                  <a:lnTo>
                    <a:pt x="3145" y="4308"/>
                  </a:lnTo>
                  <a:lnTo>
                    <a:pt x="3147" y="4308"/>
                  </a:lnTo>
                  <a:lnTo>
                    <a:pt x="3149" y="4308"/>
                  </a:lnTo>
                  <a:lnTo>
                    <a:pt x="3151" y="4308"/>
                  </a:lnTo>
                  <a:lnTo>
                    <a:pt x="3153" y="4308"/>
                  </a:lnTo>
                  <a:lnTo>
                    <a:pt x="3155" y="4308"/>
                  </a:lnTo>
                  <a:lnTo>
                    <a:pt x="3157" y="4308"/>
                  </a:lnTo>
                  <a:lnTo>
                    <a:pt x="3159" y="4308"/>
                  </a:lnTo>
                  <a:lnTo>
                    <a:pt x="3161" y="4308"/>
                  </a:lnTo>
                  <a:lnTo>
                    <a:pt x="3163" y="4308"/>
                  </a:lnTo>
                  <a:lnTo>
                    <a:pt x="3165" y="4308"/>
                  </a:lnTo>
                  <a:lnTo>
                    <a:pt x="3167" y="4308"/>
                  </a:lnTo>
                  <a:lnTo>
                    <a:pt x="3169" y="4308"/>
                  </a:lnTo>
                  <a:lnTo>
                    <a:pt x="3171" y="4308"/>
                  </a:lnTo>
                  <a:lnTo>
                    <a:pt x="3173" y="4308"/>
                  </a:lnTo>
                  <a:lnTo>
                    <a:pt x="3175" y="4308"/>
                  </a:lnTo>
                  <a:lnTo>
                    <a:pt x="3177" y="4308"/>
                  </a:lnTo>
                  <a:lnTo>
                    <a:pt x="3179" y="4308"/>
                  </a:lnTo>
                  <a:lnTo>
                    <a:pt x="3181" y="4308"/>
                  </a:lnTo>
                  <a:lnTo>
                    <a:pt x="3183" y="4308"/>
                  </a:lnTo>
                  <a:lnTo>
                    <a:pt x="3184" y="4308"/>
                  </a:lnTo>
                  <a:lnTo>
                    <a:pt x="3186" y="4308"/>
                  </a:lnTo>
                  <a:lnTo>
                    <a:pt x="3188" y="4308"/>
                  </a:lnTo>
                  <a:lnTo>
                    <a:pt x="3190" y="4308"/>
                  </a:lnTo>
                  <a:lnTo>
                    <a:pt x="3192" y="4308"/>
                  </a:lnTo>
                  <a:lnTo>
                    <a:pt x="3194" y="4308"/>
                  </a:lnTo>
                  <a:lnTo>
                    <a:pt x="3196" y="4308"/>
                  </a:lnTo>
                  <a:lnTo>
                    <a:pt x="3198" y="4308"/>
                  </a:lnTo>
                  <a:lnTo>
                    <a:pt x="3200" y="4308"/>
                  </a:lnTo>
                  <a:lnTo>
                    <a:pt x="3202" y="4308"/>
                  </a:lnTo>
                  <a:lnTo>
                    <a:pt x="3204" y="4308"/>
                  </a:lnTo>
                  <a:lnTo>
                    <a:pt x="3206" y="4308"/>
                  </a:lnTo>
                  <a:lnTo>
                    <a:pt x="3208" y="4308"/>
                  </a:lnTo>
                  <a:lnTo>
                    <a:pt x="3210" y="4308"/>
                  </a:lnTo>
                  <a:lnTo>
                    <a:pt x="3212" y="4308"/>
                  </a:lnTo>
                  <a:lnTo>
                    <a:pt x="3214" y="4308"/>
                  </a:lnTo>
                  <a:lnTo>
                    <a:pt x="3216" y="4308"/>
                  </a:lnTo>
                  <a:lnTo>
                    <a:pt x="3218" y="4308"/>
                  </a:lnTo>
                  <a:lnTo>
                    <a:pt x="3220" y="4308"/>
                  </a:lnTo>
                  <a:lnTo>
                    <a:pt x="3222" y="4308"/>
                  </a:lnTo>
                  <a:lnTo>
                    <a:pt x="3224" y="4308"/>
                  </a:lnTo>
                  <a:lnTo>
                    <a:pt x="3226" y="4308"/>
                  </a:lnTo>
                  <a:lnTo>
                    <a:pt x="3228" y="4308"/>
                  </a:lnTo>
                  <a:lnTo>
                    <a:pt x="3230" y="4308"/>
                  </a:lnTo>
                  <a:lnTo>
                    <a:pt x="3232" y="4308"/>
                  </a:lnTo>
                  <a:lnTo>
                    <a:pt x="3234" y="4308"/>
                  </a:lnTo>
                  <a:lnTo>
                    <a:pt x="3236" y="4308"/>
                  </a:lnTo>
                  <a:lnTo>
                    <a:pt x="3238" y="4308"/>
                  </a:lnTo>
                  <a:lnTo>
                    <a:pt x="3240" y="4308"/>
                  </a:lnTo>
                  <a:lnTo>
                    <a:pt x="3242" y="4308"/>
                  </a:lnTo>
                  <a:lnTo>
                    <a:pt x="3244" y="4308"/>
                  </a:lnTo>
                  <a:lnTo>
                    <a:pt x="3246" y="4308"/>
                  </a:lnTo>
                  <a:lnTo>
                    <a:pt x="3248" y="4308"/>
                  </a:lnTo>
                  <a:lnTo>
                    <a:pt x="3250" y="4308"/>
                  </a:lnTo>
                  <a:lnTo>
                    <a:pt x="3252" y="4308"/>
                  </a:lnTo>
                  <a:lnTo>
                    <a:pt x="3254" y="4308"/>
                  </a:lnTo>
                  <a:lnTo>
                    <a:pt x="3256" y="4308"/>
                  </a:lnTo>
                  <a:lnTo>
                    <a:pt x="3258" y="4308"/>
                  </a:lnTo>
                  <a:lnTo>
                    <a:pt x="3260" y="4308"/>
                  </a:lnTo>
                  <a:lnTo>
                    <a:pt x="3262" y="4308"/>
                  </a:lnTo>
                  <a:lnTo>
                    <a:pt x="3264" y="4308"/>
                  </a:lnTo>
                  <a:lnTo>
                    <a:pt x="3266" y="4308"/>
                  </a:lnTo>
                  <a:lnTo>
                    <a:pt x="3268" y="4308"/>
                  </a:lnTo>
                  <a:lnTo>
                    <a:pt x="3270" y="4308"/>
                  </a:lnTo>
                  <a:lnTo>
                    <a:pt x="3272" y="4308"/>
                  </a:lnTo>
                  <a:lnTo>
                    <a:pt x="3274" y="4308"/>
                  </a:lnTo>
                  <a:lnTo>
                    <a:pt x="3276" y="4308"/>
                  </a:lnTo>
                  <a:lnTo>
                    <a:pt x="3277" y="4308"/>
                  </a:lnTo>
                  <a:lnTo>
                    <a:pt x="3279" y="4308"/>
                  </a:lnTo>
                  <a:lnTo>
                    <a:pt x="3281" y="4308"/>
                  </a:lnTo>
                  <a:lnTo>
                    <a:pt x="3283" y="4308"/>
                  </a:lnTo>
                  <a:lnTo>
                    <a:pt x="3285" y="4308"/>
                  </a:lnTo>
                  <a:lnTo>
                    <a:pt x="3287" y="4308"/>
                  </a:lnTo>
                  <a:lnTo>
                    <a:pt x="3289" y="4308"/>
                  </a:lnTo>
                  <a:lnTo>
                    <a:pt x="3291" y="4308"/>
                  </a:lnTo>
                  <a:lnTo>
                    <a:pt x="3293" y="4308"/>
                  </a:lnTo>
                  <a:lnTo>
                    <a:pt x="3295" y="4308"/>
                  </a:lnTo>
                  <a:lnTo>
                    <a:pt x="3297" y="4308"/>
                  </a:lnTo>
                  <a:lnTo>
                    <a:pt x="3299" y="4308"/>
                  </a:lnTo>
                  <a:lnTo>
                    <a:pt x="3301" y="4308"/>
                  </a:lnTo>
                  <a:lnTo>
                    <a:pt x="3303" y="4308"/>
                  </a:lnTo>
                  <a:lnTo>
                    <a:pt x="3305" y="4308"/>
                  </a:lnTo>
                  <a:lnTo>
                    <a:pt x="3307" y="4308"/>
                  </a:lnTo>
                  <a:lnTo>
                    <a:pt x="3309" y="4308"/>
                  </a:lnTo>
                  <a:lnTo>
                    <a:pt x="3311" y="4308"/>
                  </a:lnTo>
                  <a:lnTo>
                    <a:pt x="3313" y="4308"/>
                  </a:lnTo>
                  <a:lnTo>
                    <a:pt x="3315" y="4308"/>
                  </a:lnTo>
                  <a:lnTo>
                    <a:pt x="3317" y="4308"/>
                  </a:lnTo>
                  <a:lnTo>
                    <a:pt x="3319" y="4308"/>
                  </a:lnTo>
                  <a:lnTo>
                    <a:pt x="3321" y="4308"/>
                  </a:lnTo>
                  <a:lnTo>
                    <a:pt x="3323" y="4308"/>
                  </a:lnTo>
                  <a:lnTo>
                    <a:pt x="3325" y="4308"/>
                  </a:lnTo>
                  <a:lnTo>
                    <a:pt x="3327" y="4308"/>
                  </a:lnTo>
                  <a:lnTo>
                    <a:pt x="3329" y="4308"/>
                  </a:lnTo>
                  <a:lnTo>
                    <a:pt x="3331" y="4308"/>
                  </a:lnTo>
                  <a:lnTo>
                    <a:pt x="3333" y="4308"/>
                  </a:lnTo>
                  <a:lnTo>
                    <a:pt x="3335" y="4308"/>
                  </a:lnTo>
                  <a:lnTo>
                    <a:pt x="3337" y="4308"/>
                  </a:lnTo>
                  <a:lnTo>
                    <a:pt x="3339" y="4308"/>
                  </a:lnTo>
                  <a:lnTo>
                    <a:pt x="3341" y="4308"/>
                  </a:lnTo>
                  <a:lnTo>
                    <a:pt x="3343" y="4308"/>
                  </a:lnTo>
                  <a:lnTo>
                    <a:pt x="3345" y="4308"/>
                  </a:lnTo>
                  <a:lnTo>
                    <a:pt x="3347" y="4308"/>
                  </a:lnTo>
                  <a:lnTo>
                    <a:pt x="3349" y="4308"/>
                  </a:lnTo>
                  <a:lnTo>
                    <a:pt x="3351" y="4308"/>
                  </a:lnTo>
                  <a:lnTo>
                    <a:pt x="3353" y="4308"/>
                  </a:lnTo>
                  <a:lnTo>
                    <a:pt x="3355" y="4308"/>
                  </a:lnTo>
                  <a:lnTo>
                    <a:pt x="3357" y="4308"/>
                  </a:lnTo>
                  <a:lnTo>
                    <a:pt x="3359" y="4308"/>
                  </a:lnTo>
                  <a:lnTo>
                    <a:pt x="3361" y="4308"/>
                  </a:lnTo>
                  <a:lnTo>
                    <a:pt x="3363" y="4308"/>
                  </a:lnTo>
                  <a:lnTo>
                    <a:pt x="3365" y="4308"/>
                  </a:lnTo>
                  <a:lnTo>
                    <a:pt x="3367" y="4308"/>
                  </a:lnTo>
                  <a:lnTo>
                    <a:pt x="3368" y="4308"/>
                  </a:lnTo>
                  <a:lnTo>
                    <a:pt x="3370" y="4308"/>
                  </a:lnTo>
                  <a:lnTo>
                    <a:pt x="3372" y="4308"/>
                  </a:lnTo>
                  <a:lnTo>
                    <a:pt x="3374" y="4308"/>
                  </a:lnTo>
                  <a:lnTo>
                    <a:pt x="3376" y="4308"/>
                  </a:lnTo>
                  <a:lnTo>
                    <a:pt x="3378" y="4308"/>
                  </a:lnTo>
                  <a:lnTo>
                    <a:pt x="3380" y="4308"/>
                  </a:lnTo>
                  <a:lnTo>
                    <a:pt x="3382" y="4308"/>
                  </a:lnTo>
                  <a:lnTo>
                    <a:pt x="3384" y="4308"/>
                  </a:lnTo>
                  <a:lnTo>
                    <a:pt x="3386" y="4308"/>
                  </a:lnTo>
                  <a:lnTo>
                    <a:pt x="3388" y="4308"/>
                  </a:lnTo>
                  <a:lnTo>
                    <a:pt x="3390" y="4308"/>
                  </a:lnTo>
                  <a:lnTo>
                    <a:pt x="3392" y="4308"/>
                  </a:lnTo>
                  <a:lnTo>
                    <a:pt x="3394" y="4308"/>
                  </a:lnTo>
                  <a:lnTo>
                    <a:pt x="3396" y="4308"/>
                  </a:lnTo>
                  <a:lnTo>
                    <a:pt x="3398" y="4308"/>
                  </a:lnTo>
                  <a:lnTo>
                    <a:pt x="3400" y="4308"/>
                  </a:lnTo>
                  <a:lnTo>
                    <a:pt x="3402" y="4308"/>
                  </a:lnTo>
                  <a:lnTo>
                    <a:pt x="3404" y="4308"/>
                  </a:lnTo>
                  <a:lnTo>
                    <a:pt x="3406" y="4308"/>
                  </a:lnTo>
                  <a:lnTo>
                    <a:pt x="3408" y="4308"/>
                  </a:lnTo>
                  <a:lnTo>
                    <a:pt x="3410" y="4308"/>
                  </a:lnTo>
                  <a:lnTo>
                    <a:pt x="3412" y="4308"/>
                  </a:lnTo>
                  <a:lnTo>
                    <a:pt x="3414" y="4308"/>
                  </a:lnTo>
                  <a:lnTo>
                    <a:pt x="3416" y="4308"/>
                  </a:lnTo>
                  <a:lnTo>
                    <a:pt x="3418" y="4308"/>
                  </a:lnTo>
                  <a:lnTo>
                    <a:pt x="3420" y="4308"/>
                  </a:lnTo>
                  <a:lnTo>
                    <a:pt x="3422" y="4308"/>
                  </a:lnTo>
                  <a:lnTo>
                    <a:pt x="3424" y="4308"/>
                  </a:lnTo>
                  <a:lnTo>
                    <a:pt x="3426" y="4308"/>
                  </a:lnTo>
                  <a:lnTo>
                    <a:pt x="3428" y="4308"/>
                  </a:lnTo>
                  <a:lnTo>
                    <a:pt x="3430" y="4308"/>
                  </a:lnTo>
                  <a:lnTo>
                    <a:pt x="3432" y="4308"/>
                  </a:lnTo>
                  <a:lnTo>
                    <a:pt x="3434" y="4308"/>
                  </a:lnTo>
                  <a:lnTo>
                    <a:pt x="3436" y="4308"/>
                  </a:lnTo>
                  <a:lnTo>
                    <a:pt x="3438" y="4308"/>
                  </a:lnTo>
                  <a:lnTo>
                    <a:pt x="3440" y="4308"/>
                  </a:lnTo>
                  <a:lnTo>
                    <a:pt x="3442" y="4308"/>
                  </a:lnTo>
                  <a:lnTo>
                    <a:pt x="3444" y="4308"/>
                  </a:lnTo>
                  <a:lnTo>
                    <a:pt x="3446" y="4308"/>
                  </a:lnTo>
                  <a:lnTo>
                    <a:pt x="3448" y="4308"/>
                  </a:lnTo>
                  <a:lnTo>
                    <a:pt x="3450" y="4308"/>
                  </a:lnTo>
                  <a:lnTo>
                    <a:pt x="3452" y="4308"/>
                  </a:lnTo>
                  <a:lnTo>
                    <a:pt x="3454" y="4308"/>
                  </a:lnTo>
                  <a:lnTo>
                    <a:pt x="3456" y="4308"/>
                  </a:lnTo>
                  <a:lnTo>
                    <a:pt x="3458" y="4308"/>
                  </a:lnTo>
                  <a:lnTo>
                    <a:pt x="3460" y="4308"/>
                  </a:lnTo>
                  <a:lnTo>
                    <a:pt x="3461" y="4308"/>
                  </a:lnTo>
                  <a:lnTo>
                    <a:pt x="3463" y="4308"/>
                  </a:lnTo>
                  <a:lnTo>
                    <a:pt x="3465" y="4308"/>
                  </a:lnTo>
                  <a:lnTo>
                    <a:pt x="3467" y="4308"/>
                  </a:lnTo>
                  <a:lnTo>
                    <a:pt x="3469" y="4308"/>
                  </a:lnTo>
                  <a:lnTo>
                    <a:pt x="3471" y="4308"/>
                  </a:lnTo>
                  <a:lnTo>
                    <a:pt x="3473" y="4308"/>
                  </a:lnTo>
                  <a:lnTo>
                    <a:pt x="3475" y="4308"/>
                  </a:lnTo>
                  <a:lnTo>
                    <a:pt x="3477" y="4308"/>
                  </a:lnTo>
                  <a:lnTo>
                    <a:pt x="3479" y="4308"/>
                  </a:lnTo>
                  <a:lnTo>
                    <a:pt x="3481" y="4308"/>
                  </a:lnTo>
                  <a:lnTo>
                    <a:pt x="3483" y="4308"/>
                  </a:lnTo>
                  <a:lnTo>
                    <a:pt x="3485" y="4308"/>
                  </a:lnTo>
                  <a:lnTo>
                    <a:pt x="3487" y="4308"/>
                  </a:lnTo>
                  <a:lnTo>
                    <a:pt x="3489" y="4308"/>
                  </a:lnTo>
                  <a:lnTo>
                    <a:pt x="3491" y="4308"/>
                  </a:lnTo>
                  <a:lnTo>
                    <a:pt x="3493" y="4308"/>
                  </a:lnTo>
                  <a:lnTo>
                    <a:pt x="3495" y="4308"/>
                  </a:lnTo>
                  <a:lnTo>
                    <a:pt x="3497" y="4308"/>
                  </a:lnTo>
                  <a:lnTo>
                    <a:pt x="3499" y="4308"/>
                  </a:lnTo>
                  <a:lnTo>
                    <a:pt x="3501" y="4308"/>
                  </a:lnTo>
                  <a:lnTo>
                    <a:pt x="3503" y="4308"/>
                  </a:lnTo>
                  <a:lnTo>
                    <a:pt x="3505" y="4308"/>
                  </a:lnTo>
                  <a:lnTo>
                    <a:pt x="3507" y="4308"/>
                  </a:lnTo>
                  <a:lnTo>
                    <a:pt x="3509" y="4308"/>
                  </a:lnTo>
                  <a:lnTo>
                    <a:pt x="3511" y="4308"/>
                  </a:lnTo>
                  <a:lnTo>
                    <a:pt x="3513" y="4308"/>
                  </a:lnTo>
                  <a:lnTo>
                    <a:pt x="3515" y="4308"/>
                  </a:lnTo>
                  <a:lnTo>
                    <a:pt x="3517" y="4308"/>
                  </a:lnTo>
                  <a:lnTo>
                    <a:pt x="3519" y="4308"/>
                  </a:lnTo>
                  <a:lnTo>
                    <a:pt x="3521" y="4308"/>
                  </a:lnTo>
                  <a:lnTo>
                    <a:pt x="3523" y="4308"/>
                  </a:lnTo>
                  <a:lnTo>
                    <a:pt x="3525" y="4308"/>
                  </a:lnTo>
                  <a:lnTo>
                    <a:pt x="3527" y="4308"/>
                  </a:lnTo>
                  <a:lnTo>
                    <a:pt x="3529" y="4308"/>
                  </a:lnTo>
                  <a:lnTo>
                    <a:pt x="3531" y="4308"/>
                  </a:lnTo>
                  <a:lnTo>
                    <a:pt x="3533" y="4308"/>
                  </a:lnTo>
                  <a:lnTo>
                    <a:pt x="3535" y="4308"/>
                  </a:lnTo>
                  <a:lnTo>
                    <a:pt x="3537" y="4308"/>
                  </a:lnTo>
                  <a:lnTo>
                    <a:pt x="3539" y="4308"/>
                  </a:lnTo>
                  <a:lnTo>
                    <a:pt x="3541" y="4308"/>
                  </a:lnTo>
                  <a:lnTo>
                    <a:pt x="3543" y="4308"/>
                  </a:lnTo>
                  <a:lnTo>
                    <a:pt x="3545" y="4308"/>
                  </a:lnTo>
                  <a:lnTo>
                    <a:pt x="3547" y="4308"/>
                  </a:lnTo>
                  <a:lnTo>
                    <a:pt x="3549" y="4308"/>
                  </a:lnTo>
                  <a:lnTo>
                    <a:pt x="3551" y="4308"/>
                  </a:lnTo>
                  <a:lnTo>
                    <a:pt x="3553" y="4308"/>
                  </a:lnTo>
                  <a:lnTo>
                    <a:pt x="3554" y="4308"/>
                  </a:lnTo>
                  <a:lnTo>
                    <a:pt x="3556" y="4308"/>
                  </a:lnTo>
                  <a:lnTo>
                    <a:pt x="3558" y="4308"/>
                  </a:lnTo>
                  <a:lnTo>
                    <a:pt x="3560" y="4308"/>
                  </a:lnTo>
                  <a:lnTo>
                    <a:pt x="3562" y="4308"/>
                  </a:lnTo>
                  <a:lnTo>
                    <a:pt x="3564" y="4308"/>
                  </a:lnTo>
                  <a:lnTo>
                    <a:pt x="3566" y="4308"/>
                  </a:lnTo>
                  <a:lnTo>
                    <a:pt x="3568" y="4308"/>
                  </a:lnTo>
                  <a:lnTo>
                    <a:pt x="3570" y="4308"/>
                  </a:lnTo>
                  <a:lnTo>
                    <a:pt x="3572" y="4308"/>
                  </a:lnTo>
                  <a:lnTo>
                    <a:pt x="3574" y="4308"/>
                  </a:lnTo>
                  <a:lnTo>
                    <a:pt x="3576" y="4308"/>
                  </a:lnTo>
                  <a:lnTo>
                    <a:pt x="3578" y="4308"/>
                  </a:lnTo>
                  <a:lnTo>
                    <a:pt x="3580" y="4308"/>
                  </a:lnTo>
                  <a:lnTo>
                    <a:pt x="3582" y="4308"/>
                  </a:lnTo>
                  <a:lnTo>
                    <a:pt x="3584" y="4308"/>
                  </a:lnTo>
                  <a:lnTo>
                    <a:pt x="3586" y="4308"/>
                  </a:lnTo>
                  <a:lnTo>
                    <a:pt x="3588" y="4308"/>
                  </a:lnTo>
                  <a:lnTo>
                    <a:pt x="3590" y="4308"/>
                  </a:lnTo>
                  <a:lnTo>
                    <a:pt x="3592" y="4308"/>
                  </a:lnTo>
                  <a:lnTo>
                    <a:pt x="3594" y="4308"/>
                  </a:lnTo>
                  <a:lnTo>
                    <a:pt x="3596" y="4308"/>
                  </a:lnTo>
                  <a:lnTo>
                    <a:pt x="3598" y="4308"/>
                  </a:lnTo>
                  <a:lnTo>
                    <a:pt x="3600" y="4308"/>
                  </a:lnTo>
                  <a:lnTo>
                    <a:pt x="3602" y="4308"/>
                  </a:lnTo>
                  <a:lnTo>
                    <a:pt x="3604" y="4308"/>
                  </a:lnTo>
                  <a:lnTo>
                    <a:pt x="3606" y="4308"/>
                  </a:lnTo>
                  <a:lnTo>
                    <a:pt x="3608" y="4308"/>
                  </a:lnTo>
                  <a:lnTo>
                    <a:pt x="3610" y="4308"/>
                  </a:lnTo>
                  <a:lnTo>
                    <a:pt x="3612" y="4308"/>
                  </a:lnTo>
                  <a:lnTo>
                    <a:pt x="3614" y="4308"/>
                  </a:lnTo>
                  <a:lnTo>
                    <a:pt x="3616" y="4308"/>
                  </a:lnTo>
                  <a:lnTo>
                    <a:pt x="3618" y="4308"/>
                  </a:lnTo>
                  <a:lnTo>
                    <a:pt x="3620" y="4308"/>
                  </a:lnTo>
                  <a:lnTo>
                    <a:pt x="3622" y="4308"/>
                  </a:lnTo>
                  <a:lnTo>
                    <a:pt x="3624" y="4308"/>
                  </a:lnTo>
                  <a:lnTo>
                    <a:pt x="3626" y="4308"/>
                  </a:lnTo>
                  <a:lnTo>
                    <a:pt x="3628" y="4308"/>
                  </a:lnTo>
                  <a:lnTo>
                    <a:pt x="3630" y="4308"/>
                  </a:lnTo>
                  <a:lnTo>
                    <a:pt x="3632" y="4308"/>
                  </a:lnTo>
                  <a:lnTo>
                    <a:pt x="3634" y="4308"/>
                  </a:lnTo>
                  <a:lnTo>
                    <a:pt x="3636" y="4308"/>
                  </a:lnTo>
                  <a:lnTo>
                    <a:pt x="3638" y="4308"/>
                  </a:lnTo>
                  <a:lnTo>
                    <a:pt x="3640" y="4308"/>
                  </a:lnTo>
                  <a:lnTo>
                    <a:pt x="3642" y="4308"/>
                  </a:lnTo>
                  <a:lnTo>
                    <a:pt x="3644" y="4308"/>
                  </a:lnTo>
                  <a:lnTo>
                    <a:pt x="3646" y="4308"/>
                  </a:lnTo>
                  <a:lnTo>
                    <a:pt x="3647" y="4308"/>
                  </a:lnTo>
                  <a:lnTo>
                    <a:pt x="3649" y="4308"/>
                  </a:lnTo>
                  <a:lnTo>
                    <a:pt x="3651" y="4308"/>
                  </a:lnTo>
                  <a:lnTo>
                    <a:pt x="3653" y="4308"/>
                  </a:lnTo>
                  <a:lnTo>
                    <a:pt x="3655" y="4308"/>
                  </a:lnTo>
                  <a:lnTo>
                    <a:pt x="3657" y="4308"/>
                  </a:lnTo>
                  <a:lnTo>
                    <a:pt x="3659" y="4307"/>
                  </a:lnTo>
                  <a:lnTo>
                    <a:pt x="3661" y="4307"/>
                  </a:lnTo>
                  <a:lnTo>
                    <a:pt x="3663" y="4307"/>
                  </a:lnTo>
                  <a:lnTo>
                    <a:pt x="3665" y="4307"/>
                  </a:lnTo>
                  <a:lnTo>
                    <a:pt x="3667" y="4307"/>
                  </a:lnTo>
                  <a:lnTo>
                    <a:pt x="3669" y="4307"/>
                  </a:lnTo>
                  <a:lnTo>
                    <a:pt x="3671" y="4307"/>
                  </a:lnTo>
                  <a:lnTo>
                    <a:pt x="3673" y="4307"/>
                  </a:lnTo>
                  <a:lnTo>
                    <a:pt x="3675" y="4307"/>
                  </a:lnTo>
                  <a:lnTo>
                    <a:pt x="3677" y="4307"/>
                  </a:lnTo>
                  <a:lnTo>
                    <a:pt x="3679" y="4307"/>
                  </a:lnTo>
                  <a:lnTo>
                    <a:pt x="3681" y="4307"/>
                  </a:lnTo>
                  <a:lnTo>
                    <a:pt x="3683" y="4307"/>
                  </a:lnTo>
                  <a:lnTo>
                    <a:pt x="3685" y="4307"/>
                  </a:lnTo>
                  <a:lnTo>
                    <a:pt x="3687" y="4306"/>
                  </a:lnTo>
                  <a:lnTo>
                    <a:pt x="3689" y="4306"/>
                  </a:lnTo>
                  <a:lnTo>
                    <a:pt x="3691" y="4306"/>
                  </a:lnTo>
                  <a:lnTo>
                    <a:pt x="3693" y="4306"/>
                  </a:lnTo>
                  <a:lnTo>
                    <a:pt x="3695" y="4306"/>
                  </a:lnTo>
                  <a:lnTo>
                    <a:pt x="3697" y="4305"/>
                  </a:lnTo>
                  <a:lnTo>
                    <a:pt x="3699" y="4305"/>
                  </a:lnTo>
                  <a:lnTo>
                    <a:pt x="3701" y="4305"/>
                  </a:lnTo>
                  <a:lnTo>
                    <a:pt x="3703" y="4304"/>
                  </a:lnTo>
                  <a:lnTo>
                    <a:pt x="3705" y="4303"/>
                  </a:lnTo>
                  <a:lnTo>
                    <a:pt x="3707" y="4302"/>
                  </a:lnTo>
                  <a:lnTo>
                    <a:pt x="3709" y="4300"/>
                  </a:lnTo>
                  <a:lnTo>
                    <a:pt x="3711" y="4298"/>
                  </a:lnTo>
                  <a:lnTo>
                    <a:pt x="3713" y="4295"/>
                  </a:lnTo>
                  <a:lnTo>
                    <a:pt x="3715" y="4291"/>
                  </a:lnTo>
                  <a:lnTo>
                    <a:pt x="3717" y="4286"/>
                  </a:lnTo>
                  <a:lnTo>
                    <a:pt x="3719" y="4279"/>
                  </a:lnTo>
                  <a:lnTo>
                    <a:pt x="3721" y="4272"/>
                  </a:lnTo>
                  <a:lnTo>
                    <a:pt x="3723" y="4265"/>
                  </a:lnTo>
                  <a:lnTo>
                    <a:pt x="3725" y="4259"/>
                  </a:lnTo>
                  <a:lnTo>
                    <a:pt x="3727" y="4255"/>
                  </a:lnTo>
                  <a:lnTo>
                    <a:pt x="3729" y="4253"/>
                  </a:lnTo>
                  <a:lnTo>
                    <a:pt x="3731" y="4255"/>
                  </a:lnTo>
                  <a:lnTo>
                    <a:pt x="3733" y="4260"/>
                  </a:lnTo>
                  <a:lnTo>
                    <a:pt x="3735" y="4265"/>
                  </a:lnTo>
                  <a:lnTo>
                    <a:pt x="3737" y="4269"/>
                  </a:lnTo>
                  <a:lnTo>
                    <a:pt x="3739" y="4273"/>
                  </a:lnTo>
                  <a:lnTo>
                    <a:pt x="3740" y="4275"/>
                  </a:lnTo>
                  <a:lnTo>
                    <a:pt x="3742" y="4276"/>
                  </a:lnTo>
                  <a:lnTo>
                    <a:pt x="3744" y="4276"/>
                  </a:lnTo>
                  <a:lnTo>
                    <a:pt x="3746" y="4276"/>
                  </a:lnTo>
                  <a:lnTo>
                    <a:pt x="3748" y="4276"/>
                  </a:lnTo>
                  <a:lnTo>
                    <a:pt x="3750" y="4278"/>
                  </a:lnTo>
                  <a:lnTo>
                    <a:pt x="3752" y="4280"/>
                  </a:lnTo>
                  <a:lnTo>
                    <a:pt x="3754" y="4284"/>
                  </a:lnTo>
                  <a:lnTo>
                    <a:pt x="3756" y="4288"/>
                  </a:lnTo>
                  <a:lnTo>
                    <a:pt x="3758" y="4291"/>
                  </a:lnTo>
                  <a:lnTo>
                    <a:pt x="3760" y="4295"/>
                  </a:lnTo>
                  <a:lnTo>
                    <a:pt x="3762" y="4298"/>
                  </a:lnTo>
                  <a:lnTo>
                    <a:pt x="3764" y="4300"/>
                  </a:lnTo>
                  <a:lnTo>
                    <a:pt x="3766" y="4302"/>
                  </a:lnTo>
                  <a:lnTo>
                    <a:pt x="3768" y="4303"/>
                  </a:lnTo>
                  <a:lnTo>
                    <a:pt x="3770" y="4304"/>
                  </a:lnTo>
                  <a:lnTo>
                    <a:pt x="3772" y="4305"/>
                  </a:lnTo>
                  <a:lnTo>
                    <a:pt x="3774" y="4305"/>
                  </a:lnTo>
                  <a:lnTo>
                    <a:pt x="3776" y="4306"/>
                  </a:lnTo>
                  <a:lnTo>
                    <a:pt x="3778" y="4306"/>
                  </a:lnTo>
                  <a:lnTo>
                    <a:pt x="3780" y="4306"/>
                  </a:lnTo>
                  <a:lnTo>
                    <a:pt x="3782" y="4306"/>
                  </a:lnTo>
                  <a:lnTo>
                    <a:pt x="3784" y="4306"/>
                  </a:lnTo>
                  <a:lnTo>
                    <a:pt x="3786" y="4307"/>
                  </a:lnTo>
                  <a:lnTo>
                    <a:pt x="3788" y="4307"/>
                  </a:lnTo>
                  <a:lnTo>
                    <a:pt x="3790" y="4307"/>
                  </a:lnTo>
                  <a:lnTo>
                    <a:pt x="3792" y="4307"/>
                  </a:lnTo>
                  <a:lnTo>
                    <a:pt x="3794" y="4307"/>
                  </a:lnTo>
                  <a:lnTo>
                    <a:pt x="3796" y="4307"/>
                  </a:lnTo>
                  <a:lnTo>
                    <a:pt x="3798" y="4307"/>
                  </a:lnTo>
                  <a:lnTo>
                    <a:pt x="3800" y="4307"/>
                  </a:lnTo>
                  <a:lnTo>
                    <a:pt x="3802" y="4307"/>
                  </a:lnTo>
                  <a:lnTo>
                    <a:pt x="3804" y="4307"/>
                  </a:lnTo>
                  <a:lnTo>
                    <a:pt x="3806" y="4307"/>
                  </a:lnTo>
                  <a:lnTo>
                    <a:pt x="3808" y="4307"/>
                  </a:lnTo>
                  <a:lnTo>
                    <a:pt x="3810" y="4307"/>
                  </a:lnTo>
                  <a:lnTo>
                    <a:pt x="3812" y="4307"/>
                  </a:lnTo>
                  <a:lnTo>
                    <a:pt x="3814" y="4308"/>
                  </a:lnTo>
                  <a:lnTo>
                    <a:pt x="3816" y="4308"/>
                  </a:lnTo>
                  <a:lnTo>
                    <a:pt x="3818" y="4308"/>
                  </a:lnTo>
                  <a:lnTo>
                    <a:pt x="3820" y="4308"/>
                  </a:lnTo>
                  <a:lnTo>
                    <a:pt x="3822" y="4308"/>
                  </a:lnTo>
                  <a:lnTo>
                    <a:pt x="3824" y="4308"/>
                  </a:lnTo>
                  <a:lnTo>
                    <a:pt x="3826" y="4308"/>
                  </a:lnTo>
                  <a:lnTo>
                    <a:pt x="3828" y="4308"/>
                  </a:lnTo>
                  <a:lnTo>
                    <a:pt x="3830" y="4308"/>
                  </a:lnTo>
                  <a:lnTo>
                    <a:pt x="3832" y="4308"/>
                  </a:lnTo>
                  <a:lnTo>
                    <a:pt x="3833" y="4308"/>
                  </a:lnTo>
                  <a:lnTo>
                    <a:pt x="3835" y="4308"/>
                  </a:lnTo>
                  <a:lnTo>
                    <a:pt x="3837" y="4308"/>
                  </a:lnTo>
                  <a:lnTo>
                    <a:pt x="3839" y="4308"/>
                  </a:lnTo>
                  <a:lnTo>
                    <a:pt x="3841" y="4308"/>
                  </a:lnTo>
                  <a:lnTo>
                    <a:pt x="3843" y="4308"/>
                  </a:lnTo>
                  <a:lnTo>
                    <a:pt x="3845" y="4308"/>
                  </a:lnTo>
                  <a:lnTo>
                    <a:pt x="3847" y="4308"/>
                  </a:lnTo>
                  <a:lnTo>
                    <a:pt x="3849" y="4308"/>
                  </a:lnTo>
                  <a:lnTo>
                    <a:pt x="3851" y="4308"/>
                  </a:lnTo>
                  <a:lnTo>
                    <a:pt x="3853" y="4308"/>
                  </a:lnTo>
                  <a:lnTo>
                    <a:pt x="3855" y="4308"/>
                  </a:lnTo>
                  <a:lnTo>
                    <a:pt x="3857" y="4308"/>
                  </a:lnTo>
                  <a:lnTo>
                    <a:pt x="3859" y="4308"/>
                  </a:lnTo>
                  <a:lnTo>
                    <a:pt x="3861" y="4308"/>
                  </a:lnTo>
                  <a:lnTo>
                    <a:pt x="3863" y="4308"/>
                  </a:lnTo>
                  <a:lnTo>
                    <a:pt x="3865" y="4308"/>
                  </a:lnTo>
                  <a:lnTo>
                    <a:pt x="3867" y="4308"/>
                  </a:lnTo>
                  <a:lnTo>
                    <a:pt x="3869" y="4308"/>
                  </a:lnTo>
                  <a:lnTo>
                    <a:pt x="3871" y="4308"/>
                  </a:lnTo>
                  <a:lnTo>
                    <a:pt x="3873" y="4308"/>
                  </a:lnTo>
                  <a:lnTo>
                    <a:pt x="3875" y="4308"/>
                  </a:lnTo>
                  <a:lnTo>
                    <a:pt x="3877" y="4308"/>
                  </a:lnTo>
                  <a:lnTo>
                    <a:pt x="3879" y="4308"/>
                  </a:lnTo>
                  <a:lnTo>
                    <a:pt x="3881" y="4308"/>
                  </a:lnTo>
                  <a:lnTo>
                    <a:pt x="3883" y="4308"/>
                  </a:lnTo>
                  <a:lnTo>
                    <a:pt x="3885" y="4308"/>
                  </a:lnTo>
                  <a:lnTo>
                    <a:pt x="3887" y="4308"/>
                  </a:lnTo>
                  <a:lnTo>
                    <a:pt x="3889" y="4308"/>
                  </a:lnTo>
                  <a:lnTo>
                    <a:pt x="3891" y="4308"/>
                  </a:lnTo>
                  <a:lnTo>
                    <a:pt x="3893" y="4308"/>
                  </a:lnTo>
                  <a:lnTo>
                    <a:pt x="3895" y="4308"/>
                  </a:lnTo>
                  <a:lnTo>
                    <a:pt x="3897" y="4308"/>
                  </a:lnTo>
                  <a:lnTo>
                    <a:pt x="3899" y="4308"/>
                  </a:lnTo>
                  <a:lnTo>
                    <a:pt x="3901" y="4308"/>
                  </a:lnTo>
                  <a:lnTo>
                    <a:pt x="3903" y="4308"/>
                  </a:lnTo>
                  <a:lnTo>
                    <a:pt x="3905" y="4308"/>
                  </a:lnTo>
                  <a:lnTo>
                    <a:pt x="3907" y="4308"/>
                  </a:lnTo>
                  <a:lnTo>
                    <a:pt x="3909" y="4308"/>
                  </a:lnTo>
                  <a:lnTo>
                    <a:pt x="3911" y="4308"/>
                  </a:lnTo>
                  <a:lnTo>
                    <a:pt x="3913" y="4308"/>
                  </a:lnTo>
                  <a:lnTo>
                    <a:pt x="3915" y="4308"/>
                  </a:lnTo>
                  <a:lnTo>
                    <a:pt x="3917" y="4308"/>
                  </a:lnTo>
                  <a:lnTo>
                    <a:pt x="3919" y="4308"/>
                  </a:lnTo>
                  <a:lnTo>
                    <a:pt x="3921" y="4308"/>
                  </a:lnTo>
                  <a:lnTo>
                    <a:pt x="3923" y="4308"/>
                  </a:lnTo>
                  <a:lnTo>
                    <a:pt x="3925" y="4308"/>
                  </a:lnTo>
                  <a:lnTo>
                    <a:pt x="3926" y="4308"/>
                  </a:lnTo>
                  <a:lnTo>
                    <a:pt x="3928" y="4308"/>
                  </a:lnTo>
                  <a:lnTo>
                    <a:pt x="3930" y="4308"/>
                  </a:lnTo>
                  <a:lnTo>
                    <a:pt x="3932" y="4308"/>
                  </a:lnTo>
                  <a:lnTo>
                    <a:pt x="3934" y="4308"/>
                  </a:lnTo>
                  <a:lnTo>
                    <a:pt x="3936" y="4308"/>
                  </a:lnTo>
                  <a:lnTo>
                    <a:pt x="3938" y="4308"/>
                  </a:lnTo>
                  <a:lnTo>
                    <a:pt x="3940" y="4308"/>
                  </a:lnTo>
                  <a:lnTo>
                    <a:pt x="3942" y="4308"/>
                  </a:lnTo>
                  <a:lnTo>
                    <a:pt x="3944" y="4308"/>
                  </a:lnTo>
                  <a:lnTo>
                    <a:pt x="3946" y="4308"/>
                  </a:lnTo>
                  <a:lnTo>
                    <a:pt x="3948" y="4308"/>
                  </a:lnTo>
                  <a:lnTo>
                    <a:pt x="3950" y="4308"/>
                  </a:lnTo>
                  <a:lnTo>
                    <a:pt x="3952" y="4308"/>
                  </a:lnTo>
                  <a:lnTo>
                    <a:pt x="3954" y="4308"/>
                  </a:lnTo>
                  <a:lnTo>
                    <a:pt x="3956" y="4308"/>
                  </a:lnTo>
                  <a:lnTo>
                    <a:pt x="3958" y="4308"/>
                  </a:lnTo>
                  <a:lnTo>
                    <a:pt x="3960" y="4308"/>
                  </a:lnTo>
                  <a:lnTo>
                    <a:pt x="3962" y="4308"/>
                  </a:lnTo>
                  <a:lnTo>
                    <a:pt x="3964" y="4308"/>
                  </a:lnTo>
                  <a:lnTo>
                    <a:pt x="3966" y="4308"/>
                  </a:lnTo>
                  <a:lnTo>
                    <a:pt x="3968" y="4308"/>
                  </a:lnTo>
                  <a:lnTo>
                    <a:pt x="3970" y="4308"/>
                  </a:lnTo>
                  <a:lnTo>
                    <a:pt x="3972" y="4308"/>
                  </a:lnTo>
                  <a:lnTo>
                    <a:pt x="3974" y="4308"/>
                  </a:lnTo>
                  <a:lnTo>
                    <a:pt x="3976" y="4308"/>
                  </a:lnTo>
                  <a:lnTo>
                    <a:pt x="3978" y="4308"/>
                  </a:lnTo>
                  <a:lnTo>
                    <a:pt x="3980" y="4308"/>
                  </a:lnTo>
                  <a:lnTo>
                    <a:pt x="3982" y="4308"/>
                  </a:lnTo>
                  <a:lnTo>
                    <a:pt x="3984" y="4308"/>
                  </a:lnTo>
                  <a:lnTo>
                    <a:pt x="3986" y="4308"/>
                  </a:lnTo>
                  <a:lnTo>
                    <a:pt x="3988" y="4308"/>
                  </a:lnTo>
                  <a:lnTo>
                    <a:pt x="3990" y="4308"/>
                  </a:lnTo>
                  <a:lnTo>
                    <a:pt x="3992" y="4308"/>
                  </a:lnTo>
                  <a:lnTo>
                    <a:pt x="3994" y="4308"/>
                  </a:lnTo>
                  <a:lnTo>
                    <a:pt x="3996" y="4308"/>
                  </a:lnTo>
                  <a:lnTo>
                    <a:pt x="3998" y="4308"/>
                  </a:lnTo>
                  <a:lnTo>
                    <a:pt x="4000" y="4308"/>
                  </a:lnTo>
                  <a:lnTo>
                    <a:pt x="4002" y="4308"/>
                  </a:lnTo>
                  <a:lnTo>
                    <a:pt x="4004" y="4308"/>
                  </a:lnTo>
                  <a:lnTo>
                    <a:pt x="4006" y="4308"/>
                  </a:lnTo>
                  <a:lnTo>
                    <a:pt x="4008" y="4308"/>
                  </a:lnTo>
                  <a:lnTo>
                    <a:pt x="4010" y="4308"/>
                  </a:lnTo>
                  <a:lnTo>
                    <a:pt x="4012" y="4308"/>
                  </a:lnTo>
                  <a:lnTo>
                    <a:pt x="4014" y="4308"/>
                  </a:lnTo>
                  <a:lnTo>
                    <a:pt x="4016" y="4308"/>
                  </a:lnTo>
                  <a:lnTo>
                    <a:pt x="4018" y="4308"/>
                  </a:lnTo>
                  <a:lnTo>
                    <a:pt x="4019" y="4308"/>
                  </a:lnTo>
                  <a:lnTo>
                    <a:pt x="4021" y="4308"/>
                  </a:lnTo>
                  <a:lnTo>
                    <a:pt x="4023" y="4308"/>
                  </a:lnTo>
                  <a:lnTo>
                    <a:pt x="4025" y="4308"/>
                  </a:lnTo>
                  <a:lnTo>
                    <a:pt x="4027" y="4308"/>
                  </a:lnTo>
                  <a:lnTo>
                    <a:pt x="4029" y="4308"/>
                  </a:lnTo>
                  <a:lnTo>
                    <a:pt x="4031" y="4308"/>
                  </a:lnTo>
                  <a:lnTo>
                    <a:pt x="4033" y="4308"/>
                  </a:lnTo>
                  <a:lnTo>
                    <a:pt x="4035" y="4308"/>
                  </a:lnTo>
                  <a:lnTo>
                    <a:pt x="4037" y="4308"/>
                  </a:lnTo>
                  <a:lnTo>
                    <a:pt x="4039" y="4308"/>
                  </a:lnTo>
                  <a:lnTo>
                    <a:pt x="4041" y="4308"/>
                  </a:lnTo>
                  <a:lnTo>
                    <a:pt x="4043" y="4308"/>
                  </a:lnTo>
                  <a:lnTo>
                    <a:pt x="4045" y="4308"/>
                  </a:lnTo>
                  <a:lnTo>
                    <a:pt x="4047" y="4308"/>
                  </a:lnTo>
                  <a:lnTo>
                    <a:pt x="4049" y="4308"/>
                  </a:lnTo>
                  <a:lnTo>
                    <a:pt x="4051" y="4308"/>
                  </a:lnTo>
                  <a:lnTo>
                    <a:pt x="4053" y="4308"/>
                  </a:lnTo>
                  <a:lnTo>
                    <a:pt x="4055" y="4308"/>
                  </a:lnTo>
                  <a:lnTo>
                    <a:pt x="4057" y="4308"/>
                  </a:lnTo>
                  <a:lnTo>
                    <a:pt x="4059" y="4308"/>
                  </a:lnTo>
                  <a:lnTo>
                    <a:pt x="4061" y="4308"/>
                  </a:lnTo>
                  <a:lnTo>
                    <a:pt x="4063" y="4308"/>
                  </a:lnTo>
                  <a:lnTo>
                    <a:pt x="4065" y="4308"/>
                  </a:lnTo>
                  <a:lnTo>
                    <a:pt x="4067" y="4308"/>
                  </a:lnTo>
                  <a:lnTo>
                    <a:pt x="4069" y="4308"/>
                  </a:lnTo>
                  <a:lnTo>
                    <a:pt x="4071" y="4308"/>
                  </a:lnTo>
                  <a:lnTo>
                    <a:pt x="4073" y="4308"/>
                  </a:lnTo>
                  <a:lnTo>
                    <a:pt x="4075" y="4308"/>
                  </a:lnTo>
                  <a:lnTo>
                    <a:pt x="4077" y="4308"/>
                  </a:lnTo>
                  <a:lnTo>
                    <a:pt x="4079" y="4308"/>
                  </a:lnTo>
                  <a:lnTo>
                    <a:pt x="4081" y="4308"/>
                  </a:lnTo>
                  <a:lnTo>
                    <a:pt x="4083" y="4308"/>
                  </a:lnTo>
                  <a:lnTo>
                    <a:pt x="4085" y="4308"/>
                  </a:lnTo>
                  <a:lnTo>
                    <a:pt x="4087" y="4308"/>
                  </a:lnTo>
                  <a:lnTo>
                    <a:pt x="4089" y="4308"/>
                  </a:lnTo>
                  <a:lnTo>
                    <a:pt x="4091" y="4308"/>
                  </a:lnTo>
                  <a:lnTo>
                    <a:pt x="4093" y="4308"/>
                  </a:lnTo>
                  <a:lnTo>
                    <a:pt x="4095" y="4308"/>
                  </a:lnTo>
                  <a:lnTo>
                    <a:pt x="4097" y="4308"/>
                  </a:lnTo>
                  <a:lnTo>
                    <a:pt x="4099" y="4308"/>
                  </a:lnTo>
                  <a:lnTo>
                    <a:pt x="4101" y="4308"/>
                  </a:lnTo>
                  <a:lnTo>
                    <a:pt x="4103" y="4308"/>
                  </a:lnTo>
                  <a:lnTo>
                    <a:pt x="4105" y="4308"/>
                  </a:lnTo>
                  <a:lnTo>
                    <a:pt x="4107" y="4308"/>
                  </a:lnTo>
                  <a:lnTo>
                    <a:pt x="4109" y="4308"/>
                  </a:lnTo>
                  <a:lnTo>
                    <a:pt x="4110" y="4308"/>
                  </a:lnTo>
                  <a:lnTo>
                    <a:pt x="4112" y="4308"/>
                  </a:lnTo>
                  <a:lnTo>
                    <a:pt x="4114" y="4308"/>
                  </a:lnTo>
                  <a:lnTo>
                    <a:pt x="4116" y="4308"/>
                  </a:lnTo>
                  <a:lnTo>
                    <a:pt x="4118" y="4308"/>
                  </a:lnTo>
                  <a:lnTo>
                    <a:pt x="4120" y="4308"/>
                  </a:lnTo>
                  <a:lnTo>
                    <a:pt x="4122" y="4308"/>
                  </a:lnTo>
                  <a:lnTo>
                    <a:pt x="4124" y="4308"/>
                  </a:lnTo>
                  <a:lnTo>
                    <a:pt x="4126" y="4308"/>
                  </a:lnTo>
                  <a:lnTo>
                    <a:pt x="4128" y="4308"/>
                  </a:lnTo>
                  <a:lnTo>
                    <a:pt x="4130" y="4308"/>
                  </a:lnTo>
                  <a:lnTo>
                    <a:pt x="4132" y="4308"/>
                  </a:lnTo>
                  <a:lnTo>
                    <a:pt x="4134" y="4308"/>
                  </a:lnTo>
                  <a:lnTo>
                    <a:pt x="4136" y="4308"/>
                  </a:lnTo>
                  <a:lnTo>
                    <a:pt x="4138" y="4308"/>
                  </a:lnTo>
                  <a:lnTo>
                    <a:pt x="4140" y="4308"/>
                  </a:lnTo>
                  <a:lnTo>
                    <a:pt x="4142" y="4308"/>
                  </a:lnTo>
                  <a:lnTo>
                    <a:pt x="4144" y="4308"/>
                  </a:lnTo>
                  <a:lnTo>
                    <a:pt x="4146" y="4308"/>
                  </a:lnTo>
                  <a:lnTo>
                    <a:pt x="4148" y="4308"/>
                  </a:lnTo>
                  <a:lnTo>
                    <a:pt x="4150" y="4308"/>
                  </a:lnTo>
                  <a:lnTo>
                    <a:pt x="4152" y="4308"/>
                  </a:lnTo>
                  <a:lnTo>
                    <a:pt x="4154" y="4308"/>
                  </a:lnTo>
                  <a:lnTo>
                    <a:pt x="4156" y="4308"/>
                  </a:lnTo>
                  <a:lnTo>
                    <a:pt x="4158" y="4308"/>
                  </a:lnTo>
                  <a:lnTo>
                    <a:pt x="4160" y="4308"/>
                  </a:lnTo>
                  <a:lnTo>
                    <a:pt x="4162" y="4308"/>
                  </a:lnTo>
                  <a:lnTo>
                    <a:pt x="4164" y="4308"/>
                  </a:lnTo>
                  <a:lnTo>
                    <a:pt x="4166" y="4308"/>
                  </a:lnTo>
                  <a:lnTo>
                    <a:pt x="4168" y="4308"/>
                  </a:lnTo>
                  <a:lnTo>
                    <a:pt x="4170" y="4308"/>
                  </a:lnTo>
                  <a:lnTo>
                    <a:pt x="4172" y="4308"/>
                  </a:lnTo>
                  <a:lnTo>
                    <a:pt x="4174" y="4308"/>
                  </a:lnTo>
                  <a:lnTo>
                    <a:pt x="4176" y="4308"/>
                  </a:lnTo>
                  <a:lnTo>
                    <a:pt x="4178" y="4308"/>
                  </a:lnTo>
                  <a:lnTo>
                    <a:pt x="4180" y="4308"/>
                  </a:lnTo>
                  <a:lnTo>
                    <a:pt x="4182" y="4308"/>
                  </a:lnTo>
                  <a:lnTo>
                    <a:pt x="4184" y="4308"/>
                  </a:lnTo>
                  <a:lnTo>
                    <a:pt x="4186" y="4308"/>
                  </a:lnTo>
                  <a:lnTo>
                    <a:pt x="4188" y="4308"/>
                  </a:lnTo>
                  <a:lnTo>
                    <a:pt x="4190" y="4308"/>
                  </a:lnTo>
                  <a:lnTo>
                    <a:pt x="4192" y="4308"/>
                  </a:lnTo>
                  <a:lnTo>
                    <a:pt x="4194" y="4308"/>
                  </a:lnTo>
                  <a:lnTo>
                    <a:pt x="4196" y="4308"/>
                  </a:lnTo>
                  <a:lnTo>
                    <a:pt x="4198" y="4308"/>
                  </a:lnTo>
                  <a:lnTo>
                    <a:pt x="4200" y="4308"/>
                  </a:lnTo>
                  <a:lnTo>
                    <a:pt x="4202" y="4308"/>
                  </a:lnTo>
                  <a:lnTo>
                    <a:pt x="4203" y="4308"/>
                  </a:lnTo>
                  <a:lnTo>
                    <a:pt x="4205" y="4308"/>
                  </a:lnTo>
                  <a:lnTo>
                    <a:pt x="4207" y="4308"/>
                  </a:lnTo>
                  <a:lnTo>
                    <a:pt x="4209" y="4308"/>
                  </a:lnTo>
                  <a:lnTo>
                    <a:pt x="4211" y="4308"/>
                  </a:lnTo>
                  <a:lnTo>
                    <a:pt x="4213" y="4308"/>
                  </a:lnTo>
                  <a:lnTo>
                    <a:pt x="4215" y="4308"/>
                  </a:lnTo>
                  <a:lnTo>
                    <a:pt x="4217" y="4308"/>
                  </a:lnTo>
                  <a:lnTo>
                    <a:pt x="4219" y="4308"/>
                  </a:lnTo>
                  <a:lnTo>
                    <a:pt x="4221" y="4308"/>
                  </a:lnTo>
                  <a:lnTo>
                    <a:pt x="4223" y="4308"/>
                  </a:lnTo>
                  <a:lnTo>
                    <a:pt x="4225" y="4308"/>
                  </a:lnTo>
                  <a:lnTo>
                    <a:pt x="4227" y="4308"/>
                  </a:lnTo>
                  <a:lnTo>
                    <a:pt x="4229" y="4308"/>
                  </a:lnTo>
                  <a:lnTo>
                    <a:pt x="4231" y="4308"/>
                  </a:lnTo>
                  <a:lnTo>
                    <a:pt x="4233" y="4308"/>
                  </a:lnTo>
                  <a:lnTo>
                    <a:pt x="4235" y="4308"/>
                  </a:lnTo>
                  <a:lnTo>
                    <a:pt x="4237" y="4308"/>
                  </a:lnTo>
                  <a:lnTo>
                    <a:pt x="4239" y="4308"/>
                  </a:lnTo>
                  <a:lnTo>
                    <a:pt x="4241" y="4308"/>
                  </a:lnTo>
                  <a:lnTo>
                    <a:pt x="4243" y="4308"/>
                  </a:lnTo>
                  <a:lnTo>
                    <a:pt x="4245" y="4308"/>
                  </a:lnTo>
                  <a:lnTo>
                    <a:pt x="4247" y="4308"/>
                  </a:lnTo>
                  <a:lnTo>
                    <a:pt x="4249" y="4308"/>
                  </a:lnTo>
                  <a:lnTo>
                    <a:pt x="4251" y="4308"/>
                  </a:lnTo>
                  <a:lnTo>
                    <a:pt x="4253" y="4308"/>
                  </a:lnTo>
                  <a:lnTo>
                    <a:pt x="4255" y="4308"/>
                  </a:lnTo>
                  <a:lnTo>
                    <a:pt x="4257" y="4308"/>
                  </a:lnTo>
                  <a:lnTo>
                    <a:pt x="4259" y="4308"/>
                  </a:lnTo>
                  <a:lnTo>
                    <a:pt x="4261" y="4308"/>
                  </a:lnTo>
                  <a:lnTo>
                    <a:pt x="4263" y="4308"/>
                  </a:lnTo>
                  <a:lnTo>
                    <a:pt x="4265" y="4308"/>
                  </a:lnTo>
                  <a:lnTo>
                    <a:pt x="4267" y="4308"/>
                  </a:lnTo>
                  <a:lnTo>
                    <a:pt x="4269" y="4308"/>
                  </a:lnTo>
                  <a:lnTo>
                    <a:pt x="4271" y="4308"/>
                  </a:lnTo>
                  <a:lnTo>
                    <a:pt x="4273" y="4308"/>
                  </a:lnTo>
                  <a:lnTo>
                    <a:pt x="4275" y="4308"/>
                  </a:lnTo>
                  <a:lnTo>
                    <a:pt x="4277" y="4308"/>
                  </a:lnTo>
                  <a:lnTo>
                    <a:pt x="4279" y="4308"/>
                  </a:lnTo>
                  <a:lnTo>
                    <a:pt x="4281" y="4308"/>
                  </a:lnTo>
                  <a:lnTo>
                    <a:pt x="4283" y="4308"/>
                  </a:lnTo>
                  <a:lnTo>
                    <a:pt x="4285" y="4308"/>
                  </a:lnTo>
                  <a:lnTo>
                    <a:pt x="4287" y="4308"/>
                  </a:lnTo>
                  <a:lnTo>
                    <a:pt x="4289" y="4308"/>
                  </a:lnTo>
                  <a:lnTo>
                    <a:pt x="4291" y="4308"/>
                  </a:lnTo>
                  <a:lnTo>
                    <a:pt x="4293" y="4308"/>
                  </a:lnTo>
                  <a:lnTo>
                    <a:pt x="4295" y="4308"/>
                  </a:lnTo>
                  <a:lnTo>
                    <a:pt x="4296" y="4308"/>
                  </a:lnTo>
                  <a:lnTo>
                    <a:pt x="4298" y="4308"/>
                  </a:lnTo>
                  <a:lnTo>
                    <a:pt x="4300" y="4308"/>
                  </a:lnTo>
                  <a:lnTo>
                    <a:pt x="4302" y="4308"/>
                  </a:lnTo>
                  <a:lnTo>
                    <a:pt x="4304" y="4308"/>
                  </a:lnTo>
                  <a:lnTo>
                    <a:pt x="4306" y="4308"/>
                  </a:lnTo>
                  <a:lnTo>
                    <a:pt x="4308" y="4308"/>
                  </a:lnTo>
                  <a:lnTo>
                    <a:pt x="4310" y="4308"/>
                  </a:lnTo>
                  <a:lnTo>
                    <a:pt x="4312" y="4308"/>
                  </a:lnTo>
                  <a:lnTo>
                    <a:pt x="4314" y="4308"/>
                  </a:lnTo>
                  <a:lnTo>
                    <a:pt x="4316" y="4308"/>
                  </a:lnTo>
                  <a:lnTo>
                    <a:pt x="4318" y="4308"/>
                  </a:lnTo>
                  <a:lnTo>
                    <a:pt x="4320" y="4308"/>
                  </a:lnTo>
                  <a:lnTo>
                    <a:pt x="4322" y="4308"/>
                  </a:lnTo>
                  <a:lnTo>
                    <a:pt x="4324" y="4308"/>
                  </a:lnTo>
                  <a:lnTo>
                    <a:pt x="4326" y="4308"/>
                  </a:lnTo>
                  <a:lnTo>
                    <a:pt x="4328" y="4308"/>
                  </a:lnTo>
                  <a:lnTo>
                    <a:pt x="4330" y="4308"/>
                  </a:lnTo>
                  <a:lnTo>
                    <a:pt x="4332" y="4308"/>
                  </a:lnTo>
                  <a:lnTo>
                    <a:pt x="4334" y="4308"/>
                  </a:lnTo>
                  <a:lnTo>
                    <a:pt x="4336" y="4308"/>
                  </a:lnTo>
                  <a:lnTo>
                    <a:pt x="4338" y="4308"/>
                  </a:lnTo>
                  <a:lnTo>
                    <a:pt x="4340" y="4308"/>
                  </a:lnTo>
                  <a:lnTo>
                    <a:pt x="4342" y="4308"/>
                  </a:lnTo>
                  <a:lnTo>
                    <a:pt x="4344" y="4308"/>
                  </a:lnTo>
                  <a:lnTo>
                    <a:pt x="4346" y="4308"/>
                  </a:lnTo>
                  <a:lnTo>
                    <a:pt x="4348" y="4308"/>
                  </a:lnTo>
                  <a:lnTo>
                    <a:pt x="4350" y="4308"/>
                  </a:lnTo>
                  <a:lnTo>
                    <a:pt x="4352" y="4308"/>
                  </a:lnTo>
                  <a:lnTo>
                    <a:pt x="4354" y="4308"/>
                  </a:lnTo>
                  <a:lnTo>
                    <a:pt x="4356" y="4308"/>
                  </a:lnTo>
                  <a:lnTo>
                    <a:pt x="4358" y="4308"/>
                  </a:lnTo>
                  <a:lnTo>
                    <a:pt x="4360" y="4308"/>
                  </a:lnTo>
                  <a:lnTo>
                    <a:pt x="4362" y="4308"/>
                  </a:lnTo>
                  <a:lnTo>
                    <a:pt x="4364" y="4308"/>
                  </a:lnTo>
                  <a:lnTo>
                    <a:pt x="4366" y="4308"/>
                  </a:lnTo>
                  <a:lnTo>
                    <a:pt x="4368" y="4308"/>
                  </a:lnTo>
                  <a:lnTo>
                    <a:pt x="4370" y="4308"/>
                  </a:lnTo>
                  <a:lnTo>
                    <a:pt x="4372" y="4308"/>
                  </a:lnTo>
                  <a:lnTo>
                    <a:pt x="4374" y="4308"/>
                  </a:lnTo>
                  <a:lnTo>
                    <a:pt x="4376" y="4308"/>
                  </a:lnTo>
                  <a:lnTo>
                    <a:pt x="4378" y="4308"/>
                  </a:lnTo>
                  <a:lnTo>
                    <a:pt x="4380" y="4308"/>
                  </a:lnTo>
                  <a:lnTo>
                    <a:pt x="4382" y="4308"/>
                  </a:lnTo>
                  <a:lnTo>
                    <a:pt x="4384" y="4308"/>
                  </a:lnTo>
                  <a:lnTo>
                    <a:pt x="4386" y="4308"/>
                  </a:lnTo>
                  <a:lnTo>
                    <a:pt x="4388" y="4308"/>
                  </a:lnTo>
                  <a:lnTo>
                    <a:pt x="4389" y="4308"/>
                  </a:lnTo>
                  <a:lnTo>
                    <a:pt x="4391" y="4308"/>
                  </a:lnTo>
                  <a:lnTo>
                    <a:pt x="4393" y="4308"/>
                  </a:lnTo>
                  <a:lnTo>
                    <a:pt x="4395" y="4308"/>
                  </a:lnTo>
                  <a:lnTo>
                    <a:pt x="4397" y="4308"/>
                  </a:lnTo>
                  <a:lnTo>
                    <a:pt x="4399" y="4308"/>
                  </a:lnTo>
                  <a:lnTo>
                    <a:pt x="4401" y="4308"/>
                  </a:lnTo>
                  <a:lnTo>
                    <a:pt x="4403" y="4308"/>
                  </a:lnTo>
                  <a:lnTo>
                    <a:pt x="4405" y="4308"/>
                  </a:lnTo>
                  <a:lnTo>
                    <a:pt x="4407" y="4308"/>
                  </a:lnTo>
                  <a:lnTo>
                    <a:pt x="4409" y="4308"/>
                  </a:lnTo>
                  <a:lnTo>
                    <a:pt x="4411" y="4308"/>
                  </a:lnTo>
                  <a:lnTo>
                    <a:pt x="4413" y="4308"/>
                  </a:lnTo>
                  <a:lnTo>
                    <a:pt x="4415" y="4308"/>
                  </a:lnTo>
                  <a:lnTo>
                    <a:pt x="4417" y="4308"/>
                  </a:lnTo>
                  <a:lnTo>
                    <a:pt x="4419" y="4308"/>
                  </a:lnTo>
                  <a:lnTo>
                    <a:pt x="4421" y="4308"/>
                  </a:lnTo>
                  <a:lnTo>
                    <a:pt x="4423" y="4308"/>
                  </a:lnTo>
                  <a:lnTo>
                    <a:pt x="4425" y="4308"/>
                  </a:lnTo>
                  <a:lnTo>
                    <a:pt x="4427" y="4308"/>
                  </a:lnTo>
                  <a:lnTo>
                    <a:pt x="4429" y="4308"/>
                  </a:lnTo>
                  <a:lnTo>
                    <a:pt x="4431" y="4308"/>
                  </a:lnTo>
                  <a:lnTo>
                    <a:pt x="4433" y="4308"/>
                  </a:lnTo>
                  <a:lnTo>
                    <a:pt x="4435" y="4308"/>
                  </a:lnTo>
                  <a:lnTo>
                    <a:pt x="4437" y="4308"/>
                  </a:lnTo>
                  <a:lnTo>
                    <a:pt x="4439" y="4308"/>
                  </a:lnTo>
                  <a:lnTo>
                    <a:pt x="4441" y="4308"/>
                  </a:lnTo>
                  <a:lnTo>
                    <a:pt x="4443" y="4308"/>
                  </a:lnTo>
                  <a:lnTo>
                    <a:pt x="4445" y="4308"/>
                  </a:lnTo>
                  <a:lnTo>
                    <a:pt x="4447" y="4308"/>
                  </a:lnTo>
                  <a:lnTo>
                    <a:pt x="4449" y="4308"/>
                  </a:lnTo>
                  <a:lnTo>
                    <a:pt x="4451" y="4308"/>
                  </a:lnTo>
                  <a:lnTo>
                    <a:pt x="4453" y="4308"/>
                  </a:lnTo>
                  <a:lnTo>
                    <a:pt x="4455" y="4308"/>
                  </a:lnTo>
                  <a:lnTo>
                    <a:pt x="4457" y="4308"/>
                  </a:lnTo>
                  <a:lnTo>
                    <a:pt x="4459" y="4308"/>
                  </a:lnTo>
                  <a:lnTo>
                    <a:pt x="4461" y="4308"/>
                  </a:lnTo>
                  <a:lnTo>
                    <a:pt x="4463" y="4308"/>
                  </a:lnTo>
                  <a:lnTo>
                    <a:pt x="4465" y="4308"/>
                  </a:lnTo>
                  <a:lnTo>
                    <a:pt x="4467" y="4308"/>
                  </a:lnTo>
                  <a:lnTo>
                    <a:pt x="4469" y="4308"/>
                  </a:lnTo>
                  <a:lnTo>
                    <a:pt x="4471" y="4308"/>
                  </a:lnTo>
                  <a:lnTo>
                    <a:pt x="4473" y="4308"/>
                  </a:lnTo>
                  <a:lnTo>
                    <a:pt x="4475" y="4308"/>
                  </a:lnTo>
                  <a:lnTo>
                    <a:pt x="4477" y="4308"/>
                  </a:lnTo>
                  <a:lnTo>
                    <a:pt x="4479" y="4308"/>
                  </a:lnTo>
                  <a:lnTo>
                    <a:pt x="4481" y="4308"/>
                  </a:lnTo>
                  <a:lnTo>
                    <a:pt x="4482" y="4308"/>
                  </a:lnTo>
                  <a:lnTo>
                    <a:pt x="4484" y="4308"/>
                  </a:lnTo>
                  <a:lnTo>
                    <a:pt x="4486" y="4308"/>
                  </a:lnTo>
                  <a:lnTo>
                    <a:pt x="4488" y="4308"/>
                  </a:lnTo>
                  <a:lnTo>
                    <a:pt x="4490" y="4308"/>
                  </a:lnTo>
                  <a:lnTo>
                    <a:pt x="4492" y="4308"/>
                  </a:lnTo>
                  <a:lnTo>
                    <a:pt x="4494" y="4308"/>
                  </a:lnTo>
                  <a:lnTo>
                    <a:pt x="4496" y="4308"/>
                  </a:lnTo>
                  <a:lnTo>
                    <a:pt x="4498" y="4308"/>
                  </a:lnTo>
                  <a:lnTo>
                    <a:pt x="4500" y="4308"/>
                  </a:lnTo>
                  <a:lnTo>
                    <a:pt x="4502" y="4308"/>
                  </a:lnTo>
                  <a:lnTo>
                    <a:pt x="4504" y="4308"/>
                  </a:lnTo>
                  <a:lnTo>
                    <a:pt x="4506" y="4308"/>
                  </a:lnTo>
                  <a:lnTo>
                    <a:pt x="4508" y="4308"/>
                  </a:lnTo>
                  <a:lnTo>
                    <a:pt x="4510" y="4308"/>
                  </a:lnTo>
                  <a:lnTo>
                    <a:pt x="4512" y="4308"/>
                  </a:lnTo>
                  <a:lnTo>
                    <a:pt x="4514" y="4308"/>
                  </a:lnTo>
                  <a:lnTo>
                    <a:pt x="4516" y="4308"/>
                  </a:lnTo>
                  <a:lnTo>
                    <a:pt x="4518" y="4308"/>
                  </a:lnTo>
                  <a:lnTo>
                    <a:pt x="4520" y="4308"/>
                  </a:lnTo>
                  <a:lnTo>
                    <a:pt x="4522" y="4308"/>
                  </a:lnTo>
                  <a:lnTo>
                    <a:pt x="4524" y="4308"/>
                  </a:lnTo>
                  <a:lnTo>
                    <a:pt x="4526" y="4308"/>
                  </a:lnTo>
                  <a:lnTo>
                    <a:pt x="4528" y="4308"/>
                  </a:lnTo>
                  <a:lnTo>
                    <a:pt x="4530" y="4308"/>
                  </a:lnTo>
                  <a:lnTo>
                    <a:pt x="4532" y="4308"/>
                  </a:lnTo>
                  <a:lnTo>
                    <a:pt x="4534" y="4308"/>
                  </a:lnTo>
                  <a:lnTo>
                    <a:pt x="4536" y="4308"/>
                  </a:lnTo>
                  <a:lnTo>
                    <a:pt x="4538" y="4308"/>
                  </a:lnTo>
                  <a:lnTo>
                    <a:pt x="4540" y="4308"/>
                  </a:lnTo>
                  <a:lnTo>
                    <a:pt x="4542" y="4308"/>
                  </a:lnTo>
                  <a:lnTo>
                    <a:pt x="4544" y="4308"/>
                  </a:lnTo>
                  <a:lnTo>
                    <a:pt x="4546" y="4308"/>
                  </a:lnTo>
                  <a:lnTo>
                    <a:pt x="4548" y="4308"/>
                  </a:lnTo>
                  <a:lnTo>
                    <a:pt x="4550" y="4308"/>
                  </a:lnTo>
                  <a:lnTo>
                    <a:pt x="4552" y="4308"/>
                  </a:lnTo>
                  <a:lnTo>
                    <a:pt x="4554" y="4308"/>
                  </a:lnTo>
                  <a:lnTo>
                    <a:pt x="4556" y="4308"/>
                  </a:lnTo>
                  <a:lnTo>
                    <a:pt x="4558" y="4308"/>
                  </a:lnTo>
                  <a:lnTo>
                    <a:pt x="4560" y="4308"/>
                  </a:lnTo>
                  <a:lnTo>
                    <a:pt x="4562" y="4308"/>
                  </a:lnTo>
                  <a:lnTo>
                    <a:pt x="4564" y="4308"/>
                  </a:lnTo>
                  <a:lnTo>
                    <a:pt x="4566" y="4308"/>
                  </a:lnTo>
                  <a:lnTo>
                    <a:pt x="4568" y="4308"/>
                  </a:lnTo>
                  <a:lnTo>
                    <a:pt x="4570" y="4308"/>
                  </a:lnTo>
                  <a:lnTo>
                    <a:pt x="4572" y="4308"/>
                  </a:lnTo>
                  <a:lnTo>
                    <a:pt x="4574" y="4308"/>
                  </a:lnTo>
                  <a:lnTo>
                    <a:pt x="4575" y="4308"/>
                  </a:lnTo>
                  <a:lnTo>
                    <a:pt x="4577" y="4308"/>
                  </a:lnTo>
                  <a:lnTo>
                    <a:pt x="4579" y="4308"/>
                  </a:lnTo>
                  <a:lnTo>
                    <a:pt x="4581" y="4308"/>
                  </a:lnTo>
                  <a:lnTo>
                    <a:pt x="4583" y="4308"/>
                  </a:lnTo>
                  <a:lnTo>
                    <a:pt x="4585" y="4308"/>
                  </a:lnTo>
                  <a:lnTo>
                    <a:pt x="4587" y="4308"/>
                  </a:lnTo>
                  <a:lnTo>
                    <a:pt x="4589" y="4308"/>
                  </a:lnTo>
                  <a:lnTo>
                    <a:pt x="4591" y="4308"/>
                  </a:lnTo>
                  <a:lnTo>
                    <a:pt x="4593" y="4308"/>
                  </a:lnTo>
                  <a:lnTo>
                    <a:pt x="4595" y="4308"/>
                  </a:lnTo>
                  <a:lnTo>
                    <a:pt x="4597" y="4308"/>
                  </a:lnTo>
                  <a:lnTo>
                    <a:pt x="4599" y="4308"/>
                  </a:lnTo>
                  <a:lnTo>
                    <a:pt x="4601" y="4308"/>
                  </a:lnTo>
                  <a:lnTo>
                    <a:pt x="4603" y="4308"/>
                  </a:lnTo>
                  <a:lnTo>
                    <a:pt x="4605" y="4308"/>
                  </a:lnTo>
                  <a:lnTo>
                    <a:pt x="4607" y="4308"/>
                  </a:lnTo>
                  <a:lnTo>
                    <a:pt x="4609" y="4308"/>
                  </a:lnTo>
                  <a:lnTo>
                    <a:pt x="4611" y="4308"/>
                  </a:lnTo>
                  <a:lnTo>
                    <a:pt x="4613" y="4308"/>
                  </a:lnTo>
                  <a:lnTo>
                    <a:pt x="4615" y="4308"/>
                  </a:lnTo>
                  <a:lnTo>
                    <a:pt x="4617" y="4308"/>
                  </a:lnTo>
                  <a:lnTo>
                    <a:pt x="4619" y="4308"/>
                  </a:lnTo>
                  <a:lnTo>
                    <a:pt x="4621" y="4308"/>
                  </a:lnTo>
                  <a:lnTo>
                    <a:pt x="4623" y="4308"/>
                  </a:lnTo>
                  <a:lnTo>
                    <a:pt x="4625" y="4308"/>
                  </a:lnTo>
                  <a:lnTo>
                    <a:pt x="4627" y="4308"/>
                  </a:lnTo>
                  <a:lnTo>
                    <a:pt x="4629" y="4308"/>
                  </a:lnTo>
                  <a:lnTo>
                    <a:pt x="4631" y="4308"/>
                  </a:lnTo>
                  <a:lnTo>
                    <a:pt x="4633" y="4308"/>
                  </a:lnTo>
                  <a:lnTo>
                    <a:pt x="4635" y="4308"/>
                  </a:lnTo>
                  <a:lnTo>
                    <a:pt x="4637" y="4308"/>
                  </a:lnTo>
                  <a:lnTo>
                    <a:pt x="4639" y="4308"/>
                  </a:lnTo>
                  <a:lnTo>
                    <a:pt x="4641" y="4308"/>
                  </a:lnTo>
                  <a:lnTo>
                    <a:pt x="4643" y="4308"/>
                  </a:lnTo>
                  <a:lnTo>
                    <a:pt x="4645" y="4308"/>
                  </a:lnTo>
                  <a:lnTo>
                    <a:pt x="4647" y="4308"/>
                  </a:lnTo>
                  <a:lnTo>
                    <a:pt x="4649" y="4308"/>
                  </a:lnTo>
                  <a:lnTo>
                    <a:pt x="4651" y="4308"/>
                  </a:lnTo>
                  <a:lnTo>
                    <a:pt x="4653" y="4308"/>
                  </a:lnTo>
                  <a:lnTo>
                    <a:pt x="4655" y="4308"/>
                  </a:lnTo>
                  <a:lnTo>
                    <a:pt x="4657" y="4308"/>
                  </a:lnTo>
                  <a:lnTo>
                    <a:pt x="4659" y="4308"/>
                  </a:lnTo>
                  <a:lnTo>
                    <a:pt x="4661" y="4308"/>
                  </a:lnTo>
                  <a:lnTo>
                    <a:pt x="4663" y="4308"/>
                  </a:lnTo>
                  <a:lnTo>
                    <a:pt x="4665" y="4308"/>
                  </a:lnTo>
                  <a:lnTo>
                    <a:pt x="4667" y="4308"/>
                  </a:lnTo>
                  <a:lnTo>
                    <a:pt x="4668" y="4308"/>
                  </a:lnTo>
                  <a:lnTo>
                    <a:pt x="4670" y="4308"/>
                  </a:lnTo>
                  <a:lnTo>
                    <a:pt x="4672" y="4308"/>
                  </a:lnTo>
                  <a:lnTo>
                    <a:pt x="4674" y="4308"/>
                  </a:lnTo>
                  <a:lnTo>
                    <a:pt x="4676" y="4308"/>
                  </a:lnTo>
                  <a:lnTo>
                    <a:pt x="4678" y="4308"/>
                  </a:lnTo>
                  <a:lnTo>
                    <a:pt x="4680" y="4308"/>
                  </a:lnTo>
                  <a:lnTo>
                    <a:pt x="4682" y="4308"/>
                  </a:lnTo>
                  <a:lnTo>
                    <a:pt x="4684" y="4308"/>
                  </a:lnTo>
                  <a:lnTo>
                    <a:pt x="4686" y="4308"/>
                  </a:lnTo>
                  <a:lnTo>
                    <a:pt x="4688" y="4308"/>
                  </a:lnTo>
                  <a:lnTo>
                    <a:pt x="4690" y="4308"/>
                  </a:lnTo>
                  <a:lnTo>
                    <a:pt x="4692" y="4308"/>
                  </a:lnTo>
                  <a:lnTo>
                    <a:pt x="4694" y="4308"/>
                  </a:lnTo>
                  <a:lnTo>
                    <a:pt x="4696" y="4308"/>
                  </a:lnTo>
                  <a:lnTo>
                    <a:pt x="4698" y="4308"/>
                  </a:lnTo>
                  <a:lnTo>
                    <a:pt x="4700" y="4308"/>
                  </a:lnTo>
                  <a:lnTo>
                    <a:pt x="4702" y="4308"/>
                  </a:lnTo>
                  <a:lnTo>
                    <a:pt x="4704" y="4308"/>
                  </a:lnTo>
                  <a:lnTo>
                    <a:pt x="4706" y="4308"/>
                  </a:lnTo>
                  <a:lnTo>
                    <a:pt x="4708" y="4308"/>
                  </a:lnTo>
                  <a:lnTo>
                    <a:pt x="4710" y="4308"/>
                  </a:lnTo>
                  <a:lnTo>
                    <a:pt x="4712" y="4308"/>
                  </a:lnTo>
                  <a:lnTo>
                    <a:pt x="4714" y="4308"/>
                  </a:lnTo>
                  <a:lnTo>
                    <a:pt x="4716" y="4308"/>
                  </a:lnTo>
                  <a:lnTo>
                    <a:pt x="4718" y="4308"/>
                  </a:lnTo>
                  <a:lnTo>
                    <a:pt x="4720" y="4308"/>
                  </a:lnTo>
                  <a:lnTo>
                    <a:pt x="4722" y="4308"/>
                  </a:lnTo>
                  <a:lnTo>
                    <a:pt x="4724" y="4308"/>
                  </a:lnTo>
                  <a:lnTo>
                    <a:pt x="4726" y="4308"/>
                  </a:lnTo>
                  <a:lnTo>
                    <a:pt x="4728" y="4308"/>
                  </a:lnTo>
                  <a:lnTo>
                    <a:pt x="4730" y="4308"/>
                  </a:lnTo>
                  <a:lnTo>
                    <a:pt x="4732" y="4308"/>
                  </a:lnTo>
                  <a:lnTo>
                    <a:pt x="4734" y="4308"/>
                  </a:lnTo>
                  <a:lnTo>
                    <a:pt x="4736" y="4308"/>
                  </a:lnTo>
                  <a:lnTo>
                    <a:pt x="4738" y="4308"/>
                  </a:lnTo>
                  <a:lnTo>
                    <a:pt x="4740" y="4308"/>
                  </a:lnTo>
                  <a:lnTo>
                    <a:pt x="4742" y="4308"/>
                  </a:lnTo>
                  <a:lnTo>
                    <a:pt x="4744" y="4308"/>
                  </a:lnTo>
                  <a:lnTo>
                    <a:pt x="4746" y="4308"/>
                  </a:lnTo>
                  <a:lnTo>
                    <a:pt x="4748" y="4308"/>
                  </a:lnTo>
                  <a:lnTo>
                    <a:pt x="4750" y="4308"/>
                  </a:lnTo>
                  <a:lnTo>
                    <a:pt x="4752" y="4308"/>
                  </a:lnTo>
                  <a:lnTo>
                    <a:pt x="4754" y="4308"/>
                  </a:lnTo>
                  <a:lnTo>
                    <a:pt x="4756" y="4308"/>
                  </a:lnTo>
                  <a:lnTo>
                    <a:pt x="4758" y="4308"/>
                  </a:lnTo>
                  <a:lnTo>
                    <a:pt x="4760" y="4308"/>
                  </a:lnTo>
                  <a:lnTo>
                    <a:pt x="4761" y="4308"/>
                  </a:lnTo>
                  <a:lnTo>
                    <a:pt x="4763" y="4308"/>
                  </a:lnTo>
                  <a:lnTo>
                    <a:pt x="4765" y="4308"/>
                  </a:lnTo>
                  <a:lnTo>
                    <a:pt x="4767" y="4308"/>
                  </a:lnTo>
                  <a:lnTo>
                    <a:pt x="4769" y="4308"/>
                  </a:lnTo>
                  <a:lnTo>
                    <a:pt x="4771" y="4308"/>
                  </a:lnTo>
                  <a:lnTo>
                    <a:pt x="4773" y="4308"/>
                  </a:lnTo>
                  <a:lnTo>
                    <a:pt x="4775" y="4308"/>
                  </a:lnTo>
                  <a:lnTo>
                    <a:pt x="4777" y="4308"/>
                  </a:lnTo>
                  <a:lnTo>
                    <a:pt x="4779" y="4308"/>
                  </a:lnTo>
                  <a:lnTo>
                    <a:pt x="4781" y="4308"/>
                  </a:lnTo>
                  <a:lnTo>
                    <a:pt x="4783" y="4308"/>
                  </a:lnTo>
                  <a:lnTo>
                    <a:pt x="4785" y="4308"/>
                  </a:lnTo>
                  <a:lnTo>
                    <a:pt x="4787" y="4308"/>
                  </a:lnTo>
                  <a:lnTo>
                    <a:pt x="4789" y="4308"/>
                  </a:lnTo>
                  <a:lnTo>
                    <a:pt x="4791" y="4308"/>
                  </a:lnTo>
                  <a:lnTo>
                    <a:pt x="4793" y="4308"/>
                  </a:lnTo>
                  <a:lnTo>
                    <a:pt x="4795" y="4308"/>
                  </a:lnTo>
                  <a:lnTo>
                    <a:pt x="4797" y="4308"/>
                  </a:lnTo>
                  <a:lnTo>
                    <a:pt x="4799" y="4308"/>
                  </a:lnTo>
                  <a:lnTo>
                    <a:pt x="4801" y="4308"/>
                  </a:lnTo>
                  <a:lnTo>
                    <a:pt x="4803" y="4308"/>
                  </a:lnTo>
                  <a:lnTo>
                    <a:pt x="4805" y="4308"/>
                  </a:lnTo>
                  <a:lnTo>
                    <a:pt x="4807" y="4308"/>
                  </a:lnTo>
                  <a:lnTo>
                    <a:pt x="4809" y="4308"/>
                  </a:lnTo>
                  <a:lnTo>
                    <a:pt x="4811" y="4308"/>
                  </a:lnTo>
                  <a:lnTo>
                    <a:pt x="4813" y="4308"/>
                  </a:lnTo>
                  <a:lnTo>
                    <a:pt x="4815" y="4308"/>
                  </a:lnTo>
                  <a:lnTo>
                    <a:pt x="4817" y="4308"/>
                  </a:lnTo>
                  <a:lnTo>
                    <a:pt x="4819" y="4308"/>
                  </a:lnTo>
                  <a:lnTo>
                    <a:pt x="4821" y="4308"/>
                  </a:lnTo>
                  <a:lnTo>
                    <a:pt x="4823" y="4308"/>
                  </a:lnTo>
                  <a:lnTo>
                    <a:pt x="4825" y="4308"/>
                  </a:lnTo>
                  <a:lnTo>
                    <a:pt x="4827" y="4308"/>
                  </a:lnTo>
                  <a:lnTo>
                    <a:pt x="4829" y="4308"/>
                  </a:lnTo>
                  <a:lnTo>
                    <a:pt x="4831" y="4308"/>
                  </a:lnTo>
                  <a:lnTo>
                    <a:pt x="4833" y="4308"/>
                  </a:lnTo>
                  <a:lnTo>
                    <a:pt x="4835" y="4308"/>
                  </a:lnTo>
                  <a:lnTo>
                    <a:pt x="4837" y="4308"/>
                  </a:lnTo>
                  <a:lnTo>
                    <a:pt x="4839" y="4308"/>
                  </a:lnTo>
                  <a:lnTo>
                    <a:pt x="4841" y="4308"/>
                  </a:lnTo>
                  <a:lnTo>
                    <a:pt x="4843" y="4308"/>
                  </a:lnTo>
                  <a:lnTo>
                    <a:pt x="4845" y="4308"/>
                  </a:lnTo>
                  <a:lnTo>
                    <a:pt x="4847" y="4308"/>
                  </a:lnTo>
                  <a:lnTo>
                    <a:pt x="4849" y="4308"/>
                  </a:lnTo>
                  <a:lnTo>
                    <a:pt x="4851" y="4308"/>
                  </a:lnTo>
                  <a:lnTo>
                    <a:pt x="4852" y="4308"/>
                  </a:lnTo>
                  <a:lnTo>
                    <a:pt x="4854" y="4308"/>
                  </a:lnTo>
                  <a:lnTo>
                    <a:pt x="4856" y="4308"/>
                  </a:lnTo>
                  <a:lnTo>
                    <a:pt x="4858" y="4308"/>
                  </a:lnTo>
                  <a:lnTo>
                    <a:pt x="4860" y="4308"/>
                  </a:lnTo>
                  <a:lnTo>
                    <a:pt x="4862" y="4308"/>
                  </a:lnTo>
                  <a:lnTo>
                    <a:pt x="4864" y="4308"/>
                  </a:lnTo>
                  <a:lnTo>
                    <a:pt x="4866" y="4308"/>
                  </a:lnTo>
                  <a:lnTo>
                    <a:pt x="4868" y="4308"/>
                  </a:lnTo>
                  <a:lnTo>
                    <a:pt x="4870" y="4308"/>
                  </a:lnTo>
                  <a:lnTo>
                    <a:pt x="4872" y="4308"/>
                  </a:lnTo>
                  <a:lnTo>
                    <a:pt x="4874" y="4308"/>
                  </a:lnTo>
                  <a:lnTo>
                    <a:pt x="4876" y="4308"/>
                  </a:lnTo>
                  <a:lnTo>
                    <a:pt x="4878" y="4308"/>
                  </a:lnTo>
                  <a:lnTo>
                    <a:pt x="4880" y="4308"/>
                  </a:lnTo>
                  <a:lnTo>
                    <a:pt x="4882" y="4308"/>
                  </a:lnTo>
                  <a:lnTo>
                    <a:pt x="4884" y="4308"/>
                  </a:lnTo>
                  <a:lnTo>
                    <a:pt x="4886" y="4308"/>
                  </a:lnTo>
                  <a:lnTo>
                    <a:pt x="4888" y="4308"/>
                  </a:lnTo>
                  <a:lnTo>
                    <a:pt x="4890" y="4308"/>
                  </a:lnTo>
                  <a:lnTo>
                    <a:pt x="4892" y="4308"/>
                  </a:lnTo>
                  <a:lnTo>
                    <a:pt x="4894" y="4308"/>
                  </a:lnTo>
                  <a:lnTo>
                    <a:pt x="4896" y="4308"/>
                  </a:lnTo>
                  <a:lnTo>
                    <a:pt x="4898" y="4308"/>
                  </a:lnTo>
                  <a:lnTo>
                    <a:pt x="4900" y="4308"/>
                  </a:lnTo>
                  <a:lnTo>
                    <a:pt x="4902" y="4308"/>
                  </a:lnTo>
                  <a:lnTo>
                    <a:pt x="4904" y="4308"/>
                  </a:lnTo>
                  <a:lnTo>
                    <a:pt x="4906" y="4308"/>
                  </a:lnTo>
                  <a:lnTo>
                    <a:pt x="4908" y="4308"/>
                  </a:lnTo>
                  <a:lnTo>
                    <a:pt x="4910" y="4308"/>
                  </a:lnTo>
                  <a:lnTo>
                    <a:pt x="4912" y="4308"/>
                  </a:lnTo>
                  <a:lnTo>
                    <a:pt x="4914" y="4308"/>
                  </a:lnTo>
                  <a:lnTo>
                    <a:pt x="4916" y="4308"/>
                  </a:lnTo>
                  <a:lnTo>
                    <a:pt x="4918" y="4308"/>
                  </a:lnTo>
                  <a:lnTo>
                    <a:pt x="4920" y="4308"/>
                  </a:lnTo>
                  <a:lnTo>
                    <a:pt x="4922" y="4308"/>
                  </a:lnTo>
                  <a:lnTo>
                    <a:pt x="4924" y="4308"/>
                  </a:lnTo>
                  <a:lnTo>
                    <a:pt x="4926" y="4308"/>
                  </a:lnTo>
                  <a:lnTo>
                    <a:pt x="4928" y="4308"/>
                  </a:lnTo>
                  <a:lnTo>
                    <a:pt x="4930" y="4308"/>
                  </a:lnTo>
                  <a:lnTo>
                    <a:pt x="4932" y="4308"/>
                  </a:lnTo>
                  <a:lnTo>
                    <a:pt x="4934" y="4308"/>
                  </a:lnTo>
                  <a:lnTo>
                    <a:pt x="4936" y="4308"/>
                  </a:lnTo>
                  <a:lnTo>
                    <a:pt x="4938" y="4308"/>
                  </a:lnTo>
                  <a:lnTo>
                    <a:pt x="4940" y="4308"/>
                  </a:lnTo>
                  <a:lnTo>
                    <a:pt x="4942" y="4308"/>
                  </a:lnTo>
                  <a:lnTo>
                    <a:pt x="4944" y="4308"/>
                  </a:lnTo>
                  <a:lnTo>
                    <a:pt x="4945" y="4308"/>
                  </a:lnTo>
                  <a:lnTo>
                    <a:pt x="4947" y="4308"/>
                  </a:lnTo>
                  <a:lnTo>
                    <a:pt x="4949" y="4308"/>
                  </a:lnTo>
                  <a:lnTo>
                    <a:pt x="4951" y="4308"/>
                  </a:lnTo>
                  <a:lnTo>
                    <a:pt x="4953" y="4308"/>
                  </a:lnTo>
                  <a:lnTo>
                    <a:pt x="4955" y="4308"/>
                  </a:lnTo>
                  <a:lnTo>
                    <a:pt x="4957" y="4308"/>
                  </a:lnTo>
                  <a:lnTo>
                    <a:pt x="4959" y="4308"/>
                  </a:lnTo>
                  <a:lnTo>
                    <a:pt x="4961" y="4308"/>
                  </a:lnTo>
                  <a:lnTo>
                    <a:pt x="4963" y="4308"/>
                  </a:lnTo>
                  <a:lnTo>
                    <a:pt x="4965" y="4308"/>
                  </a:lnTo>
                  <a:lnTo>
                    <a:pt x="4967" y="4308"/>
                  </a:lnTo>
                  <a:lnTo>
                    <a:pt x="4969" y="4308"/>
                  </a:lnTo>
                  <a:lnTo>
                    <a:pt x="4971" y="4308"/>
                  </a:lnTo>
                  <a:lnTo>
                    <a:pt x="4973" y="4308"/>
                  </a:lnTo>
                  <a:lnTo>
                    <a:pt x="4975" y="4308"/>
                  </a:lnTo>
                  <a:lnTo>
                    <a:pt x="4977" y="4308"/>
                  </a:lnTo>
                  <a:lnTo>
                    <a:pt x="4979" y="4308"/>
                  </a:lnTo>
                  <a:lnTo>
                    <a:pt x="4981" y="4308"/>
                  </a:lnTo>
                  <a:lnTo>
                    <a:pt x="4983" y="4308"/>
                  </a:lnTo>
                  <a:lnTo>
                    <a:pt x="4985" y="4308"/>
                  </a:lnTo>
                  <a:lnTo>
                    <a:pt x="4987" y="4308"/>
                  </a:lnTo>
                  <a:lnTo>
                    <a:pt x="4989" y="4308"/>
                  </a:lnTo>
                  <a:lnTo>
                    <a:pt x="4991" y="4308"/>
                  </a:lnTo>
                  <a:lnTo>
                    <a:pt x="4993" y="4308"/>
                  </a:lnTo>
                  <a:lnTo>
                    <a:pt x="4995" y="4308"/>
                  </a:lnTo>
                  <a:lnTo>
                    <a:pt x="4997" y="4308"/>
                  </a:lnTo>
                  <a:lnTo>
                    <a:pt x="4999" y="4308"/>
                  </a:lnTo>
                  <a:lnTo>
                    <a:pt x="5001" y="4308"/>
                  </a:lnTo>
                  <a:lnTo>
                    <a:pt x="5003" y="4308"/>
                  </a:lnTo>
                  <a:lnTo>
                    <a:pt x="5005" y="4308"/>
                  </a:lnTo>
                  <a:lnTo>
                    <a:pt x="5007" y="4308"/>
                  </a:lnTo>
                  <a:lnTo>
                    <a:pt x="5009" y="4308"/>
                  </a:lnTo>
                  <a:lnTo>
                    <a:pt x="5011" y="4308"/>
                  </a:lnTo>
                  <a:lnTo>
                    <a:pt x="5013" y="4308"/>
                  </a:lnTo>
                  <a:lnTo>
                    <a:pt x="5015" y="4308"/>
                  </a:lnTo>
                  <a:lnTo>
                    <a:pt x="5017" y="4308"/>
                  </a:lnTo>
                  <a:lnTo>
                    <a:pt x="5019" y="4308"/>
                  </a:lnTo>
                  <a:lnTo>
                    <a:pt x="5021" y="4308"/>
                  </a:lnTo>
                  <a:lnTo>
                    <a:pt x="5023" y="4308"/>
                  </a:lnTo>
                  <a:lnTo>
                    <a:pt x="5025" y="4308"/>
                  </a:lnTo>
                  <a:lnTo>
                    <a:pt x="5027" y="4308"/>
                  </a:lnTo>
                  <a:lnTo>
                    <a:pt x="5029" y="4308"/>
                  </a:lnTo>
                  <a:lnTo>
                    <a:pt x="5031" y="4308"/>
                  </a:lnTo>
                  <a:lnTo>
                    <a:pt x="5033" y="4308"/>
                  </a:lnTo>
                  <a:lnTo>
                    <a:pt x="5035" y="4308"/>
                  </a:lnTo>
                  <a:lnTo>
                    <a:pt x="5037" y="4308"/>
                  </a:lnTo>
                  <a:lnTo>
                    <a:pt x="5038" y="4308"/>
                  </a:lnTo>
                  <a:lnTo>
                    <a:pt x="5040" y="4308"/>
                  </a:lnTo>
                  <a:lnTo>
                    <a:pt x="5042" y="4308"/>
                  </a:lnTo>
                  <a:lnTo>
                    <a:pt x="5044" y="4308"/>
                  </a:lnTo>
                  <a:lnTo>
                    <a:pt x="5046" y="4308"/>
                  </a:lnTo>
                  <a:lnTo>
                    <a:pt x="5048" y="4308"/>
                  </a:lnTo>
                  <a:lnTo>
                    <a:pt x="5050" y="4308"/>
                  </a:lnTo>
                  <a:lnTo>
                    <a:pt x="5052" y="4308"/>
                  </a:lnTo>
                  <a:lnTo>
                    <a:pt x="5054" y="4308"/>
                  </a:lnTo>
                  <a:lnTo>
                    <a:pt x="5056" y="4308"/>
                  </a:lnTo>
                  <a:lnTo>
                    <a:pt x="5058" y="4308"/>
                  </a:lnTo>
                  <a:lnTo>
                    <a:pt x="5060" y="4308"/>
                  </a:lnTo>
                  <a:lnTo>
                    <a:pt x="5062" y="4308"/>
                  </a:lnTo>
                  <a:lnTo>
                    <a:pt x="5064" y="4308"/>
                  </a:lnTo>
                  <a:lnTo>
                    <a:pt x="5066" y="4308"/>
                  </a:lnTo>
                  <a:lnTo>
                    <a:pt x="5068" y="4308"/>
                  </a:lnTo>
                  <a:lnTo>
                    <a:pt x="5070" y="4308"/>
                  </a:lnTo>
                  <a:lnTo>
                    <a:pt x="5072" y="4308"/>
                  </a:lnTo>
                  <a:lnTo>
                    <a:pt x="5074" y="4308"/>
                  </a:lnTo>
                  <a:lnTo>
                    <a:pt x="5076" y="4308"/>
                  </a:lnTo>
                  <a:lnTo>
                    <a:pt x="5078" y="4308"/>
                  </a:lnTo>
                  <a:lnTo>
                    <a:pt x="5080" y="4308"/>
                  </a:lnTo>
                  <a:lnTo>
                    <a:pt x="5082" y="4308"/>
                  </a:lnTo>
                  <a:lnTo>
                    <a:pt x="5084" y="4308"/>
                  </a:lnTo>
                  <a:lnTo>
                    <a:pt x="5086" y="4308"/>
                  </a:lnTo>
                  <a:lnTo>
                    <a:pt x="5088" y="4308"/>
                  </a:lnTo>
                  <a:lnTo>
                    <a:pt x="5090" y="4308"/>
                  </a:lnTo>
                  <a:lnTo>
                    <a:pt x="5092" y="4308"/>
                  </a:lnTo>
                  <a:lnTo>
                    <a:pt x="5094" y="4308"/>
                  </a:lnTo>
                  <a:lnTo>
                    <a:pt x="5096" y="4308"/>
                  </a:lnTo>
                  <a:lnTo>
                    <a:pt x="5098" y="4308"/>
                  </a:lnTo>
                  <a:lnTo>
                    <a:pt x="5100" y="4308"/>
                  </a:lnTo>
                  <a:lnTo>
                    <a:pt x="5102" y="4308"/>
                  </a:lnTo>
                  <a:lnTo>
                    <a:pt x="5104" y="4308"/>
                  </a:lnTo>
                  <a:lnTo>
                    <a:pt x="5106" y="4308"/>
                  </a:lnTo>
                  <a:lnTo>
                    <a:pt x="5108" y="4308"/>
                  </a:lnTo>
                  <a:lnTo>
                    <a:pt x="5110" y="4308"/>
                  </a:lnTo>
                  <a:lnTo>
                    <a:pt x="5112" y="4308"/>
                  </a:lnTo>
                  <a:lnTo>
                    <a:pt x="5114" y="4308"/>
                  </a:lnTo>
                  <a:lnTo>
                    <a:pt x="5116" y="4308"/>
                  </a:lnTo>
                  <a:lnTo>
                    <a:pt x="5118" y="4308"/>
                  </a:lnTo>
                  <a:lnTo>
                    <a:pt x="5120" y="4308"/>
                  </a:lnTo>
                  <a:lnTo>
                    <a:pt x="5122" y="4308"/>
                  </a:lnTo>
                  <a:lnTo>
                    <a:pt x="5124" y="4308"/>
                  </a:lnTo>
                  <a:lnTo>
                    <a:pt x="5126" y="4308"/>
                  </a:lnTo>
                  <a:lnTo>
                    <a:pt x="5128" y="4308"/>
                  </a:lnTo>
                  <a:lnTo>
                    <a:pt x="5130" y="4308"/>
                  </a:lnTo>
                  <a:lnTo>
                    <a:pt x="5131" y="4308"/>
                  </a:lnTo>
                  <a:lnTo>
                    <a:pt x="5133" y="4308"/>
                  </a:lnTo>
                  <a:lnTo>
                    <a:pt x="5135" y="4308"/>
                  </a:lnTo>
                  <a:lnTo>
                    <a:pt x="5137" y="4308"/>
                  </a:lnTo>
                  <a:lnTo>
                    <a:pt x="5139" y="4308"/>
                  </a:lnTo>
                  <a:lnTo>
                    <a:pt x="5141" y="4308"/>
                  </a:lnTo>
                  <a:lnTo>
                    <a:pt x="5143" y="4308"/>
                  </a:lnTo>
                  <a:lnTo>
                    <a:pt x="5145" y="4308"/>
                  </a:lnTo>
                  <a:lnTo>
                    <a:pt x="5147" y="4308"/>
                  </a:lnTo>
                  <a:lnTo>
                    <a:pt x="5149" y="4308"/>
                  </a:lnTo>
                  <a:lnTo>
                    <a:pt x="5151" y="4308"/>
                  </a:lnTo>
                  <a:lnTo>
                    <a:pt x="5153" y="4308"/>
                  </a:lnTo>
                  <a:lnTo>
                    <a:pt x="5155" y="4308"/>
                  </a:lnTo>
                  <a:lnTo>
                    <a:pt x="5157" y="4308"/>
                  </a:lnTo>
                  <a:lnTo>
                    <a:pt x="5159" y="4308"/>
                  </a:lnTo>
                  <a:lnTo>
                    <a:pt x="5161" y="4308"/>
                  </a:lnTo>
                  <a:lnTo>
                    <a:pt x="5163" y="4308"/>
                  </a:lnTo>
                  <a:lnTo>
                    <a:pt x="5165" y="4308"/>
                  </a:lnTo>
                  <a:lnTo>
                    <a:pt x="5167" y="4308"/>
                  </a:lnTo>
                  <a:lnTo>
                    <a:pt x="5169" y="4308"/>
                  </a:lnTo>
                  <a:lnTo>
                    <a:pt x="5171" y="4308"/>
                  </a:lnTo>
                  <a:lnTo>
                    <a:pt x="5173" y="4308"/>
                  </a:lnTo>
                  <a:lnTo>
                    <a:pt x="5175" y="4308"/>
                  </a:lnTo>
                  <a:lnTo>
                    <a:pt x="5177" y="4308"/>
                  </a:lnTo>
                  <a:lnTo>
                    <a:pt x="5179" y="4308"/>
                  </a:lnTo>
                  <a:lnTo>
                    <a:pt x="5181" y="4308"/>
                  </a:lnTo>
                  <a:lnTo>
                    <a:pt x="5183" y="4308"/>
                  </a:lnTo>
                  <a:lnTo>
                    <a:pt x="5185" y="4308"/>
                  </a:lnTo>
                  <a:lnTo>
                    <a:pt x="5187" y="4307"/>
                  </a:lnTo>
                  <a:lnTo>
                    <a:pt x="5189" y="4307"/>
                  </a:lnTo>
                  <a:lnTo>
                    <a:pt x="5191" y="4307"/>
                  </a:lnTo>
                  <a:lnTo>
                    <a:pt x="5193" y="4307"/>
                  </a:lnTo>
                  <a:lnTo>
                    <a:pt x="5195" y="4307"/>
                  </a:lnTo>
                  <a:lnTo>
                    <a:pt x="5197" y="4307"/>
                  </a:lnTo>
                  <a:lnTo>
                    <a:pt x="5199" y="4307"/>
                  </a:lnTo>
                  <a:lnTo>
                    <a:pt x="5201" y="4307"/>
                  </a:lnTo>
                  <a:lnTo>
                    <a:pt x="5203" y="4307"/>
                  </a:lnTo>
                  <a:lnTo>
                    <a:pt x="5205" y="4307"/>
                  </a:lnTo>
                  <a:lnTo>
                    <a:pt x="5207" y="4307"/>
                  </a:lnTo>
                  <a:lnTo>
                    <a:pt x="5209" y="4307"/>
                  </a:lnTo>
                  <a:lnTo>
                    <a:pt x="5211" y="4307"/>
                  </a:lnTo>
                  <a:lnTo>
                    <a:pt x="5213" y="4307"/>
                  </a:lnTo>
                  <a:lnTo>
                    <a:pt x="5215" y="4307"/>
                  </a:lnTo>
                  <a:lnTo>
                    <a:pt x="5217" y="4307"/>
                  </a:lnTo>
                  <a:lnTo>
                    <a:pt x="5219" y="4307"/>
                  </a:lnTo>
                  <a:lnTo>
                    <a:pt x="5221" y="4306"/>
                  </a:lnTo>
                  <a:lnTo>
                    <a:pt x="5223" y="4306"/>
                  </a:lnTo>
                  <a:lnTo>
                    <a:pt x="5224" y="4306"/>
                  </a:lnTo>
                  <a:lnTo>
                    <a:pt x="5226" y="4306"/>
                  </a:lnTo>
                  <a:lnTo>
                    <a:pt x="5228" y="4306"/>
                  </a:lnTo>
                  <a:lnTo>
                    <a:pt x="5230" y="4306"/>
                  </a:lnTo>
                  <a:lnTo>
                    <a:pt x="5232" y="4305"/>
                  </a:lnTo>
                  <a:lnTo>
                    <a:pt x="5234" y="4305"/>
                  </a:lnTo>
                  <a:lnTo>
                    <a:pt x="5236" y="4305"/>
                  </a:lnTo>
                  <a:lnTo>
                    <a:pt x="5238" y="4304"/>
                  </a:lnTo>
                  <a:lnTo>
                    <a:pt x="5240" y="4303"/>
                  </a:lnTo>
                  <a:lnTo>
                    <a:pt x="5242" y="4303"/>
                  </a:lnTo>
                  <a:lnTo>
                    <a:pt x="5244" y="4301"/>
                  </a:lnTo>
                  <a:lnTo>
                    <a:pt x="5246" y="4300"/>
                  </a:lnTo>
                  <a:lnTo>
                    <a:pt x="5248" y="4297"/>
                  </a:lnTo>
                  <a:lnTo>
                    <a:pt x="5250" y="4294"/>
                  </a:lnTo>
                  <a:lnTo>
                    <a:pt x="5252" y="4290"/>
                  </a:lnTo>
                  <a:lnTo>
                    <a:pt x="5254" y="4285"/>
                  </a:lnTo>
                  <a:lnTo>
                    <a:pt x="5256" y="4278"/>
                  </a:lnTo>
                  <a:lnTo>
                    <a:pt x="5258" y="4271"/>
                  </a:lnTo>
                  <a:lnTo>
                    <a:pt x="5260" y="4264"/>
                  </a:lnTo>
                  <a:lnTo>
                    <a:pt x="5262" y="4257"/>
                  </a:lnTo>
                  <a:lnTo>
                    <a:pt x="5264" y="4252"/>
                  </a:lnTo>
                  <a:lnTo>
                    <a:pt x="5266" y="4249"/>
                  </a:lnTo>
                  <a:lnTo>
                    <a:pt x="5268" y="4250"/>
                  </a:lnTo>
                  <a:lnTo>
                    <a:pt x="5270" y="4254"/>
                  </a:lnTo>
                  <a:lnTo>
                    <a:pt x="5272" y="4260"/>
                  </a:lnTo>
                  <a:lnTo>
                    <a:pt x="5274" y="4266"/>
                  </a:lnTo>
                  <a:lnTo>
                    <a:pt x="5276" y="4272"/>
                  </a:lnTo>
                  <a:lnTo>
                    <a:pt x="5278" y="4277"/>
                  </a:lnTo>
                  <a:lnTo>
                    <a:pt x="5280" y="4280"/>
                  </a:lnTo>
                  <a:lnTo>
                    <a:pt x="5282" y="4282"/>
                  </a:lnTo>
                  <a:lnTo>
                    <a:pt x="5284" y="4282"/>
                  </a:lnTo>
                  <a:lnTo>
                    <a:pt x="5286" y="4281"/>
                  </a:lnTo>
                  <a:lnTo>
                    <a:pt x="5288" y="4279"/>
                  </a:lnTo>
                  <a:lnTo>
                    <a:pt x="5290" y="4277"/>
                  </a:lnTo>
                  <a:lnTo>
                    <a:pt x="5292" y="4276"/>
                  </a:lnTo>
                  <a:lnTo>
                    <a:pt x="5294" y="4276"/>
                  </a:lnTo>
                  <a:lnTo>
                    <a:pt x="5296" y="4278"/>
                  </a:lnTo>
                  <a:lnTo>
                    <a:pt x="5298" y="4281"/>
                  </a:lnTo>
                  <a:lnTo>
                    <a:pt x="5300" y="4284"/>
                  </a:lnTo>
                  <a:lnTo>
                    <a:pt x="5302" y="4288"/>
                  </a:lnTo>
                  <a:lnTo>
                    <a:pt x="5304" y="4292"/>
                  </a:lnTo>
                  <a:lnTo>
                    <a:pt x="5306" y="4295"/>
                  </a:lnTo>
                  <a:lnTo>
                    <a:pt x="5308" y="4298"/>
                  </a:lnTo>
                  <a:lnTo>
                    <a:pt x="5310" y="4300"/>
                  </a:lnTo>
                  <a:lnTo>
                    <a:pt x="5312" y="4302"/>
                  </a:lnTo>
                  <a:lnTo>
                    <a:pt x="5314" y="4303"/>
                  </a:lnTo>
                  <a:lnTo>
                    <a:pt x="5316" y="4304"/>
                  </a:lnTo>
                  <a:lnTo>
                    <a:pt x="5317" y="4304"/>
                  </a:lnTo>
                  <a:lnTo>
                    <a:pt x="5319" y="4305"/>
                  </a:lnTo>
                  <a:lnTo>
                    <a:pt x="5321" y="4305"/>
                  </a:lnTo>
                  <a:lnTo>
                    <a:pt x="5323" y="4306"/>
                  </a:lnTo>
                  <a:lnTo>
                    <a:pt x="5325" y="4306"/>
                  </a:lnTo>
                  <a:lnTo>
                    <a:pt x="5327" y="4306"/>
                  </a:lnTo>
                  <a:lnTo>
                    <a:pt x="5329" y="4306"/>
                  </a:lnTo>
                  <a:lnTo>
                    <a:pt x="5331" y="4306"/>
                  </a:lnTo>
                  <a:lnTo>
                    <a:pt x="5333" y="4306"/>
                  </a:lnTo>
                  <a:lnTo>
                    <a:pt x="5335" y="4307"/>
                  </a:lnTo>
                  <a:lnTo>
                    <a:pt x="5337" y="4307"/>
                  </a:lnTo>
                  <a:lnTo>
                    <a:pt x="5339" y="4307"/>
                  </a:lnTo>
                  <a:lnTo>
                    <a:pt x="5341" y="4307"/>
                  </a:lnTo>
                  <a:lnTo>
                    <a:pt x="5343" y="4307"/>
                  </a:lnTo>
                  <a:lnTo>
                    <a:pt x="5345" y="4307"/>
                  </a:lnTo>
                  <a:lnTo>
                    <a:pt x="5347" y="4307"/>
                  </a:lnTo>
                  <a:lnTo>
                    <a:pt x="5349" y="4307"/>
                  </a:lnTo>
                  <a:lnTo>
                    <a:pt x="5351" y="4307"/>
                  </a:lnTo>
                  <a:lnTo>
                    <a:pt x="5353" y="4307"/>
                  </a:lnTo>
                  <a:lnTo>
                    <a:pt x="5355" y="4307"/>
                  </a:lnTo>
                  <a:lnTo>
                    <a:pt x="5357" y="4307"/>
                  </a:lnTo>
                  <a:lnTo>
                    <a:pt x="5359" y="4307"/>
                  </a:lnTo>
                  <a:lnTo>
                    <a:pt x="5361" y="4307"/>
                  </a:lnTo>
                  <a:lnTo>
                    <a:pt x="5363" y="4307"/>
                  </a:lnTo>
                  <a:lnTo>
                    <a:pt x="5365" y="4307"/>
                  </a:lnTo>
                  <a:lnTo>
                    <a:pt x="5367" y="4307"/>
                  </a:lnTo>
                  <a:lnTo>
                    <a:pt x="5369" y="4307"/>
                  </a:lnTo>
                  <a:lnTo>
                    <a:pt x="5371" y="4307"/>
                  </a:lnTo>
                  <a:lnTo>
                    <a:pt x="5373" y="4307"/>
                  </a:lnTo>
                  <a:lnTo>
                    <a:pt x="5375" y="4308"/>
                  </a:lnTo>
                  <a:lnTo>
                    <a:pt x="5377" y="4308"/>
                  </a:lnTo>
                  <a:lnTo>
                    <a:pt x="5379" y="4308"/>
                  </a:lnTo>
                  <a:lnTo>
                    <a:pt x="5381" y="4308"/>
                  </a:lnTo>
                  <a:lnTo>
                    <a:pt x="5383" y="4308"/>
                  </a:lnTo>
                  <a:lnTo>
                    <a:pt x="5385" y="4308"/>
                  </a:lnTo>
                  <a:lnTo>
                    <a:pt x="5387" y="4308"/>
                  </a:lnTo>
                  <a:lnTo>
                    <a:pt x="5389" y="4308"/>
                  </a:lnTo>
                  <a:lnTo>
                    <a:pt x="5391" y="4308"/>
                  </a:lnTo>
                  <a:lnTo>
                    <a:pt x="5393" y="4308"/>
                  </a:lnTo>
                  <a:lnTo>
                    <a:pt x="5395" y="4308"/>
                  </a:lnTo>
                  <a:lnTo>
                    <a:pt x="5397" y="4308"/>
                  </a:lnTo>
                  <a:lnTo>
                    <a:pt x="5399" y="4308"/>
                  </a:lnTo>
                  <a:lnTo>
                    <a:pt x="5401" y="4308"/>
                  </a:lnTo>
                  <a:lnTo>
                    <a:pt x="5403" y="4308"/>
                  </a:lnTo>
                  <a:lnTo>
                    <a:pt x="5405" y="4308"/>
                  </a:lnTo>
                  <a:lnTo>
                    <a:pt x="5407" y="4308"/>
                  </a:lnTo>
                  <a:lnTo>
                    <a:pt x="5409" y="4308"/>
                  </a:lnTo>
                  <a:lnTo>
                    <a:pt x="5410" y="4308"/>
                  </a:lnTo>
                  <a:lnTo>
                    <a:pt x="5412" y="4308"/>
                  </a:lnTo>
                  <a:lnTo>
                    <a:pt x="5414" y="4308"/>
                  </a:lnTo>
                  <a:lnTo>
                    <a:pt x="5416" y="4308"/>
                  </a:lnTo>
                  <a:lnTo>
                    <a:pt x="5418" y="4308"/>
                  </a:lnTo>
                  <a:lnTo>
                    <a:pt x="5420" y="4308"/>
                  </a:lnTo>
                  <a:lnTo>
                    <a:pt x="5422" y="4308"/>
                  </a:lnTo>
                  <a:lnTo>
                    <a:pt x="5424" y="4308"/>
                  </a:lnTo>
                  <a:lnTo>
                    <a:pt x="5426" y="4308"/>
                  </a:lnTo>
                  <a:lnTo>
                    <a:pt x="5428" y="4308"/>
                  </a:lnTo>
                  <a:lnTo>
                    <a:pt x="5430" y="4308"/>
                  </a:lnTo>
                  <a:lnTo>
                    <a:pt x="5432" y="4308"/>
                  </a:lnTo>
                  <a:lnTo>
                    <a:pt x="5434" y="4308"/>
                  </a:lnTo>
                  <a:lnTo>
                    <a:pt x="5436" y="4308"/>
                  </a:lnTo>
                  <a:lnTo>
                    <a:pt x="5438" y="4308"/>
                  </a:lnTo>
                  <a:lnTo>
                    <a:pt x="5440" y="4308"/>
                  </a:lnTo>
                  <a:lnTo>
                    <a:pt x="5442" y="4308"/>
                  </a:lnTo>
                  <a:lnTo>
                    <a:pt x="5444" y="4308"/>
                  </a:lnTo>
                  <a:lnTo>
                    <a:pt x="5446" y="4308"/>
                  </a:lnTo>
                  <a:lnTo>
                    <a:pt x="5448" y="4308"/>
                  </a:lnTo>
                  <a:lnTo>
                    <a:pt x="5450" y="4308"/>
                  </a:lnTo>
                  <a:lnTo>
                    <a:pt x="5452" y="4308"/>
                  </a:lnTo>
                  <a:lnTo>
                    <a:pt x="5454" y="4308"/>
                  </a:lnTo>
                  <a:lnTo>
                    <a:pt x="5456" y="4308"/>
                  </a:lnTo>
                  <a:lnTo>
                    <a:pt x="5458" y="4308"/>
                  </a:lnTo>
                  <a:lnTo>
                    <a:pt x="5460" y="4308"/>
                  </a:lnTo>
                  <a:lnTo>
                    <a:pt x="5462" y="4308"/>
                  </a:lnTo>
                  <a:lnTo>
                    <a:pt x="5464" y="4308"/>
                  </a:lnTo>
                  <a:lnTo>
                    <a:pt x="5466" y="4308"/>
                  </a:lnTo>
                  <a:lnTo>
                    <a:pt x="5468" y="4308"/>
                  </a:lnTo>
                  <a:lnTo>
                    <a:pt x="5470" y="4308"/>
                  </a:lnTo>
                  <a:lnTo>
                    <a:pt x="5472" y="4308"/>
                  </a:lnTo>
                  <a:lnTo>
                    <a:pt x="5474" y="4308"/>
                  </a:lnTo>
                  <a:lnTo>
                    <a:pt x="5476" y="4308"/>
                  </a:lnTo>
                  <a:lnTo>
                    <a:pt x="5478" y="4308"/>
                  </a:lnTo>
                  <a:lnTo>
                    <a:pt x="5480" y="4308"/>
                  </a:lnTo>
                  <a:lnTo>
                    <a:pt x="5482" y="4308"/>
                  </a:lnTo>
                  <a:lnTo>
                    <a:pt x="5484" y="4308"/>
                  </a:lnTo>
                  <a:lnTo>
                    <a:pt x="5486" y="4308"/>
                  </a:lnTo>
                  <a:lnTo>
                    <a:pt x="5488" y="4308"/>
                  </a:lnTo>
                  <a:lnTo>
                    <a:pt x="5490" y="4308"/>
                  </a:lnTo>
                  <a:lnTo>
                    <a:pt x="5492" y="4308"/>
                  </a:lnTo>
                  <a:lnTo>
                    <a:pt x="5494" y="4308"/>
                  </a:lnTo>
                  <a:lnTo>
                    <a:pt x="5496" y="4308"/>
                  </a:lnTo>
                  <a:lnTo>
                    <a:pt x="5498" y="4308"/>
                  </a:lnTo>
                  <a:lnTo>
                    <a:pt x="5500" y="4308"/>
                  </a:lnTo>
                  <a:lnTo>
                    <a:pt x="5501" y="4308"/>
                  </a:lnTo>
                  <a:lnTo>
                    <a:pt x="5503" y="4308"/>
                  </a:lnTo>
                  <a:lnTo>
                    <a:pt x="5505" y="4308"/>
                  </a:lnTo>
                  <a:lnTo>
                    <a:pt x="5507" y="4308"/>
                  </a:lnTo>
                  <a:lnTo>
                    <a:pt x="5509" y="4308"/>
                  </a:lnTo>
                  <a:lnTo>
                    <a:pt x="5511" y="4308"/>
                  </a:lnTo>
                  <a:lnTo>
                    <a:pt x="5513" y="4308"/>
                  </a:lnTo>
                  <a:lnTo>
                    <a:pt x="5515" y="4308"/>
                  </a:lnTo>
                  <a:lnTo>
                    <a:pt x="5517" y="4308"/>
                  </a:lnTo>
                  <a:lnTo>
                    <a:pt x="5519" y="4308"/>
                  </a:lnTo>
                  <a:lnTo>
                    <a:pt x="5521" y="4308"/>
                  </a:lnTo>
                  <a:lnTo>
                    <a:pt x="5523" y="4308"/>
                  </a:lnTo>
                  <a:lnTo>
                    <a:pt x="5525" y="4308"/>
                  </a:lnTo>
                  <a:lnTo>
                    <a:pt x="5527" y="4308"/>
                  </a:lnTo>
                  <a:lnTo>
                    <a:pt x="5529" y="4308"/>
                  </a:lnTo>
                  <a:lnTo>
                    <a:pt x="5531" y="4308"/>
                  </a:lnTo>
                  <a:lnTo>
                    <a:pt x="5533" y="4308"/>
                  </a:lnTo>
                  <a:lnTo>
                    <a:pt x="5535" y="4308"/>
                  </a:lnTo>
                  <a:lnTo>
                    <a:pt x="5537" y="4308"/>
                  </a:lnTo>
                  <a:lnTo>
                    <a:pt x="5539" y="4308"/>
                  </a:lnTo>
                  <a:lnTo>
                    <a:pt x="5541" y="4308"/>
                  </a:lnTo>
                  <a:lnTo>
                    <a:pt x="5543" y="4308"/>
                  </a:lnTo>
                  <a:lnTo>
                    <a:pt x="5545" y="4308"/>
                  </a:lnTo>
                  <a:lnTo>
                    <a:pt x="5547" y="4308"/>
                  </a:lnTo>
                  <a:lnTo>
                    <a:pt x="5549" y="4308"/>
                  </a:lnTo>
                  <a:lnTo>
                    <a:pt x="5551" y="4308"/>
                  </a:lnTo>
                  <a:lnTo>
                    <a:pt x="5553" y="4308"/>
                  </a:lnTo>
                  <a:lnTo>
                    <a:pt x="5555" y="4308"/>
                  </a:lnTo>
                  <a:lnTo>
                    <a:pt x="5557" y="4308"/>
                  </a:lnTo>
                  <a:lnTo>
                    <a:pt x="5559" y="4308"/>
                  </a:lnTo>
                  <a:lnTo>
                    <a:pt x="5561" y="4308"/>
                  </a:lnTo>
                  <a:lnTo>
                    <a:pt x="5563" y="4308"/>
                  </a:lnTo>
                  <a:lnTo>
                    <a:pt x="5565" y="4308"/>
                  </a:lnTo>
                  <a:lnTo>
                    <a:pt x="5567" y="4307"/>
                  </a:lnTo>
                  <a:lnTo>
                    <a:pt x="5569" y="4307"/>
                  </a:lnTo>
                  <a:lnTo>
                    <a:pt x="5571" y="4307"/>
                  </a:lnTo>
                  <a:lnTo>
                    <a:pt x="5573" y="4307"/>
                  </a:lnTo>
                  <a:lnTo>
                    <a:pt x="5575" y="4307"/>
                  </a:lnTo>
                  <a:lnTo>
                    <a:pt x="5577" y="4307"/>
                  </a:lnTo>
                  <a:lnTo>
                    <a:pt x="5579" y="4307"/>
                  </a:lnTo>
                  <a:lnTo>
                    <a:pt x="5581" y="4307"/>
                  </a:lnTo>
                  <a:lnTo>
                    <a:pt x="5583" y="4307"/>
                  </a:lnTo>
                  <a:lnTo>
                    <a:pt x="5585" y="4307"/>
                  </a:lnTo>
                  <a:lnTo>
                    <a:pt x="5587" y="4307"/>
                  </a:lnTo>
                  <a:lnTo>
                    <a:pt x="5589" y="4307"/>
                  </a:lnTo>
                  <a:lnTo>
                    <a:pt x="5591" y="4307"/>
                  </a:lnTo>
                  <a:lnTo>
                    <a:pt x="5593" y="4307"/>
                  </a:lnTo>
                  <a:lnTo>
                    <a:pt x="5594" y="4307"/>
                  </a:lnTo>
                  <a:lnTo>
                    <a:pt x="5596" y="4307"/>
                  </a:lnTo>
                  <a:lnTo>
                    <a:pt x="5598" y="4307"/>
                  </a:lnTo>
                  <a:lnTo>
                    <a:pt x="5600" y="4307"/>
                  </a:lnTo>
                  <a:lnTo>
                    <a:pt x="5602" y="4307"/>
                  </a:lnTo>
                  <a:lnTo>
                    <a:pt x="5604" y="4307"/>
                  </a:lnTo>
                  <a:lnTo>
                    <a:pt x="5606" y="4307"/>
                  </a:lnTo>
                  <a:lnTo>
                    <a:pt x="5608" y="4307"/>
                  </a:lnTo>
                  <a:lnTo>
                    <a:pt x="5610" y="4307"/>
                  </a:lnTo>
                  <a:lnTo>
                    <a:pt x="5612" y="4307"/>
                  </a:lnTo>
                  <a:lnTo>
                    <a:pt x="5614" y="4307"/>
                  </a:lnTo>
                  <a:lnTo>
                    <a:pt x="5616" y="4307"/>
                  </a:lnTo>
                  <a:lnTo>
                    <a:pt x="5618" y="4307"/>
                  </a:lnTo>
                  <a:lnTo>
                    <a:pt x="5620" y="4307"/>
                  </a:lnTo>
                  <a:lnTo>
                    <a:pt x="5622" y="4307"/>
                  </a:lnTo>
                  <a:lnTo>
                    <a:pt x="5624" y="4307"/>
                  </a:lnTo>
                  <a:lnTo>
                    <a:pt x="5626" y="4307"/>
                  </a:lnTo>
                  <a:lnTo>
                    <a:pt x="5628" y="4307"/>
                  </a:lnTo>
                  <a:lnTo>
                    <a:pt x="5630" y="4307"/>
                  </a:lnTo>
                  <a:lnTo>
                    <a:pt x="5632" y="4307"/>
                  </a:lnTo>
                  <a:lnTo>
                    <a:pt x="5634" y="4307"/>
                  </a:lnTo>
                  <a:lnTo>
                    <a:pt x="5636" y="4307"/>
                  </a:lnTo>
                  <a:lnTo>
                    <a:pt x="5638" y="4307"/>
                  </a:lnTo>
                  <a:lnTo>
                    <a:pt x="5640" y="4307"/>
                  </a:lnTo>
                  <a:lnTo>
                    <a:pt x="5642" y="4306"/>
                  </a:lnTo>
                  <a:lnTo>
                    <a:pt x="5644" y="4306"/>
                  </a:lnTo>
                  <a:lnTo>
                    <a:pt x="5646" y="4306"/>
                  </a:lnTo>
                  <a:lnTo>
                    <a:pt x="5648" y="4306"/>
                  </a:lnTo>
                  <a:lnTo>
                    <a:pt x="5650" y="4306"/>
                  </a:lnTo>
                  <a:lnTo>
                    <a:pt x="5652" y="4306"/>
                  </a:lnTo>
                  <a:lnTo>
                    <a:pt x="5654" y="4306"/>
                  </a:lnTo>
                  <a:lnTo>
                    <a:pt x="5656" y="4306"/>
                  </a:lnTo>
                  <a:lnTo>
                    <a:pt x="5658" y="4306"/>
                  </a:lnTo>
                  <a:lnTo>
                    <a:pt x="5660" y="4306"/>
                  </a:lnTo>
                  <a:lnTo>
                    <a:pt x="5662" y="4306"/>
                  </a:lnTo>
                  <a:lnTo>
                    <a:pt x="5664" y="4306"/>
                  </a:lnTo>
                  <a:lnTo>
                    <a:pt x="5666" y="4306"/>
                  </a:lnTo>
                  <a:lnTo>
                    <a:pt x="5668" y="4305"/>
                  </a:lnTo>
                  <a:lnTo>
                    <a:pt x="5670" y="4305"/>
                  </a:lnTo>
                  <a:lnTo>
                    <a:pt x="5672" y="4305"/>
                  </a:lnTo>
                  <a:lnTo>
                    <a:pt x="5674" y="4305"/>
                  </a:lnTo>
                  <a:lnTo>
                    <a:pt x="5676" y="4305"/>
                  </a:lnTo>
                  <a:lnTo>
                    <a:pt x="5678" y="4305"/>
                  </a:lnTo>
                  <a:lnTo>
                    <a:pt x="5680" y="4305"/>
                  </a:lnTo>
                  <a:lnTo>
                    <a:pt x="5682" y="4305"/>
                  </a:lnTo>
                  <a:lnTo>
                    <a:pt x="5684" y="4304"/>
                  </a:lnTo>
                  <a:lnTo>
                    <a:pt x="5686" y="4304"/>
                  </a:lnTo>
                  <a:lnTo>
                    <a:pt x="5687" y="4304"/>
                  </a:lnTo>
                  <a:lnTo>
                    <a:pt x="5689" y="4304"/>
                  </a:lnTo>
                  <a:lnTo>
                    <a:pt x="5691" y="4303"/>
                  </a:lnTo>
                  <a:lnTo>
                    <a:pt x="5693" y="4303"/>
                  </a:lnTo>
                  <a:lnTo>
                    <a:pt x="5695" y="4303"/>
                  </a:lnTo>
                  <a:lnTo>
                    <a:pt x="5697" y="4303"/>
                  </a:lnTo>
                  <a:lnTo>
                    <a:pt x="5699" y="4302"/>
                  </a:lnTo>
                  <a:lnTo>
                    <a:pt x="5701" y="4302"/>
                  </a:lnTo>
                  <a:lnTo>
                    <a:pt x="5703" y="4301"/>
                  </a:lnTo>
                  <a:lnTo>
                    <a:pt x="5705" y="4301"/>
                  </a:lnTo>
                  <a:lnTo>
                    <a:pt x="5707" y="4301"/>
                  </a:lnTo>
                  <a:lnTo>
                    <a:pt x="5709" y="4300"/>
                  </a:lnTo>
                  <a:lnTo>
                    <a:pt x="5711" y="4299"/>
                  </a:lnTo>
                  <a:lnTo>
                    <a:pt x="5713" y="4299"/>
                  </a:lnTo>
                  <a:lnTo>
                    <a:pt x="5715" y="4298"/>
                  </a:lnTo>
                  <a:lnTo>
                    <a:pt x="5717" y="4297"/>
                  </a:lnTo>
                  <a:lnTo>
                    <a:pt x="5719" y="4296"/>
                  </a:lnTo>
                  <a:lnTo>
                    <a:pt x="5721" y="4295"/>
                  </a:lnTo>
                  <a:lnTo>
                    <a:pt x="5723" y="4293"/>
                  </a:lnTo>
                  <a:lnTo>
                    <a:pt x="5725" y="4292"/>
                  </a:lnTo>
                  <a:lnTo>
                    <a:pt x="5727" y="4290"/>
                  </a:lnTo>
                  <a:lnTo>
                    <a:pt x="5729" y="4287"/>
                  </a:lnTo>
                  <a:lnTo>
                    <a:pt x="5731" y="4284"/>
                  </a:lnTo>
                  <a:lnTo>
                    <a:pt x="5733" y="4280"/>
                  </a:lnTo>
                  <a:lnTo>
                    <a:pt x="5735" y="4274"/>
                  </a:lnTo>
                  <a:lnTo>
                    <a:pt x="5737" y="4266"/>
                  </a:lnTo>
                  <a:lnTo>
                    <a:pt x="5739" y="4255"/>
                  </a:lnTo>
                  <a:lnTo>
                    <a:pt x="5741" y="4241"/>
                  </a:lnTo>
                  <a:lnTo>
                    <a:pt x="5743" y="4221"/>
                  </a:lnTo>
                  <a:lnTo>
                    <a:pt x="5745" y="4195"/>
                  </a:lnTo>
                  <a:lnTo>
                    <a:pt x="5747" y="4164"/>
                  </a:lnTo>
                  <a:lnTo>
                    <a:pt x="5749" y="4127"/>
                  </a:lnTo>
                  <a:lnTo>
                    <a:pt x="5751" y="4087"/>
                  </a:lnTo>
                  <a:lnTo>
                    <a:pt x="5753" y="4046"/>
                  </a:lnTo>
                  <a:lnTo>
                    <a:pt x="5755" y="4010"/>
                  </a:lnTo>
                  <a:lnTo>
                    <a:pt x="5757" y="3985"/>
                  </a:lnTo>
                  <a:lnTo>
                    <a:pt x="5759" y="3978"/>
                  </a:lnTo>
                  <a:lnTo>
                    <a:pt x="5761" y="3989"/>
                  </a:lnTo>
                  <a:lnTo>
                    <a:pt x="5763" y="4015"/>
                  </a:lnTo>
                  <a:lnTo>
                    <a:pt x="5765" y="4050"/>
                  </a:lnTo>
                  <a:lnTo>
                    <a:pt x="5767" y="4086"/>
                  </a:lnTo>
                  <a:lnTo>
                    <a:pt x="5769" y="4119"/>
                  </a:lnTo>
                  <a:lnTo>
                    <a:pt x="5771" y="4145"/>
                  </a:lnTo>
                  <a:lnTo>
                    <a:pt x="5773" y="4164"/>
                  </a:lnTo>
                  <a:lnTo>
                    <a:pt x="5775" y="4174"/>
                  </a:lnTo>
                  <a:lnTo>
                    <a:pt x="5777" y="4175"/>
                  </a:lnTo>
                  <a:lnTo>
                    <a:pt x="5779" y="4170"/>
                  </a:lnTo>
                  <a:lnTo>
                    <a:pt x="5780" y="4160"/>
                  </a:lnTo>
                  <a:lnTo>
                    <a:pt x="5782" y="4147"/>
                  </a:lnTo>
                  <a:lnTo>
                    <a:pt x="5784" y="4135"/>
                  </a:lnTo>
                  <a:lnTo>
                    <a:pt x="5786" y="4129"/>
                  </a:lnTo>
                  <a:lnTo>
                    <a:pt x="5788" y="4131"/>
                  </a:lnTo>
                  <a:lnTo>
                    <a:pt x="5790" y="4142"/>
                  </a:lnTo>
                  <a:lnTo>
                    <a:pt x="5792" y="4159"/>
                  </a:lnTo>
                  <a:lnTo>
                    <a:pt x="5794" y="4180"/>
                  </a:lnTo>
                  <a:lnTo>
                    <a:pt x="5796" y="4201"/>
                  </a:lnTo>
                  <a:lnTo>
                    <a:pt x="5798" y="4221"/>
                  </a:lnTo>
                  <a:lnTo>
                    <a:pt x="5800" y="4239"/>
                  </a:lnTo>
                  <a:lnTo>
                    <a:pt x="5802" y="4253"/>
                  </a:lnTo>
                  <a:lnTo>
                    <a:pt x="5804" y="4265"/>
                  </a:lnTo>
                  <a:lnTo>
                    <a:pt x="5806" y="4274"/>
                  </a:lnTo>
                  <a:lnTo>
                    <a:pt x="5808" y="4280"/>
                  </a:lnTo>
                  <a:lnTo>
                    <a:pt x="5810" y="4285"/>
                  </a:lnTo>
                  <a:lnTo>
                    <a:pt x="5812" y="4289"/>
                  </a:lnTo>
                  <a:lnTo>
                    <a:pt x="5814" y="4291"/>
                  </a:lnTo>
                  <a:lnTo>
                    <a:pt x="5816" y="4293"/>
                  </a:lnTo>
                  <a:lnTo>
                    <a:pt x="5818" y="4295"/>
                  </a:lnTo>
                  <a:lnTo>
                    <a:pt x="5820" y="4296"/>
                  </a:lnTo>
                  <a:lnTo>
                    <a:pt x="5822" y="4297"/>
                  </a:lnTo>
                  <a:lnTo>
                    <a:pt x="5824" y="4298"/>
                  </a:lnTo>
                  <a:lnTo>
                    <a:pt x="5826" y="4299"/>
                  </a:lnTo>
                  <a:lnTo>
                    <a:pt x="5828" y="4300"/>
                  </a:lnTo>
                  <a:lnTo>
                    <a:pt x="5830" y="4300"/>
                  </a:lnTo>
                  <a:lnTo>
                    <a:pt x="5832" y="4301"/>
                  </a:lnTo>
                  <a:lnTo>
                    <a:pt x="5834" y="4301"/>
                  </a:lnTo>
                  <a:lnTo>
                    <a:pt x="5836" y="4302"/>
                  </a:lnTo>
                  <a:lnTo>
                    <a:pt x="5838" y="4302"/>
                  </a:lnTo>
                  <a:lnTo>
                    <a:pt x="5840" y="4303"/>
                  </a:lnTo>
                  <a:lnTo>
                    <a:pt x="5842" y="4303"/>
                  </a:lnTo>
                  <a:lnTo>
                    <a:pt x="5844" y="4303"/>
                  </a:lnTo>
                  <a:lnTo>
                    <a:pt x="5846" y="4303"/>
                  </a:lnTo>
                  <a:lnTo>
                    <a:pt x="5848" y="4304"/>
                  </a:lnTo>
                  <a:lnTo>
                    <a:pt x="5850" y="4304"/>
                  </a:lnTo>
                  <a:lnTo>
                    <a:pt x="5852" y="4304"/>
                  </a:lnTo>
                  <a:lnTo>
                    <a:pt x="5854" y="4304"/>
                  </a:lnTo>
                  <a:lnTo>
                    <a:pt x="5856" y="4305"/>
                  </a:lnTo>
                  <a:lnTo>
                    <a:pt x="5858" y="4305"/>
                  </a:lnTo>
                  <a:lnTo>
                    <a:pt x="5860" y="4305"/>
                  </a:lnTo>
                  <a:lnTo>
                    <a:pt x="5862" y="4305"/>
                  </a:lnTo>
                  <a:lnTo>
                    <a:pt x="5864" y="4305"/>
                  </a:lnTo>
                  <a:lnTo>
                    <a:pt x="5866" y="4305"/>
                  </a:lnTo>
                  <a:lnTo>
                    <a:pt x="5868" y="4305"/>
                  </a:lnTo>
                  <a:lnTo>
                    <a:pt x="5870" y="4306"/>
                  </a:lnTo>
                  <a:lnTo>
                    <a:pt x="5872" y="4306"/>
                  </a:lnTo>
                  <a:lnTo>
                    <a:pt x="5873" y="4306"/>
                  </a:lnTo>
                  <a:lnTo>
                    <a:pt x="5875" y="4306"/>
                  </a:lnTo>
                  <a:lnTo>
                    <a:pt x="5877" y="4306"/>
                  </a:lnTo>
                  <a:lnTo>
                    <a:pt x="5879" y="4306"/>
                  </a:lnTo>
                  <a:lnTo>
                    <a:pt x="5881" y="4306"/>
                  </a:lnTo>
                  <a:lnTo>
                    <a:pt x="5883" y="4306"/>
                  </a:lnTo>
                  <a:lnTo>
                    <a:pt x="5885" y="4306"/>
                  </a:lnTo>
                  <a:lnTo>
                    <a:pt x="5887" y="4306"/>
                  </a:lnTo>
                  <a:lnTo>
                    <a:pt x="5889" y="4306"/>
                  </a:lnTo>
                  <a:lnTo>
                    <a:pt x="5891" y="4306"/>
                  </a:lnTo>
                  <a:lnTo>
                    <a:pt x="5893" y="4306"/>
                  </a:lnTo>
                  <a:lnTo>
                    <a:pt x="5895" y="4306"/>
                  </a:lnTo>
                  <a:lnTo>
                    <a:pt x="5897" y="4307"/>
                  </a:lnTo>
                  <a:lnTo>
                    <a:pt x="5899" y="4307"/>
                  </a:lnTo>
                  <a:lnTo>
                    <a:pt x="5901" y="4307"/>
                  </a:lnTo>
                  <a:lnTo>
                    <a:pt x="5903" y="4307"/>
                  </a:lnTo>
                  <a:lnTo>
                    <a:pt x="5905" y="4307"/>
                  </a:lnTo>
                  <a:lnTo>
                    <a:pt x="5907" y="4307"/>
                  </a:lnTo>
                  <a:lnTo>
                    <a:pt x="5909" y="4307"/>
                  </a:lnTo>
                  <a:lnTo>
                    <a:pt x="5911" y="4307"/>
                  </a:lnTo>
                  <a:lnTo>
                    <a:pt x="5913" y="4307"/>
                  </a:lnTo>
                  <a:lnTo>
                    <a:pt x="5915" y="4307"/>
                  </a:lnTo>
                  <a:lnTo>
                    <a:pt x="5917" y="4307"/>
                  </a:lnTo>
                  <a:lnTo>
                    <a:pt x="5919" y="4307"/>
                  </a:lnTo>
                  <a:lnTo>
                    <a:pt x="5921" y="4307"/>
                  </a:lnTo>
                  <a:lnTo>
                    <a:pt x="5923" y="4307"/>
                  </a:lnTo>
                  <a:lnTo>
                    <a:pt x="5925" y="4307"/>
                  </a:lnTo>
                  <a:lnTo>
                    <a:pt x="5927" y="4307"/>
                  </a:lnTo>
                  <a:lnTo>
                    <a:pt x="5929" y="4307"/>
                  </a:lnTo>
                  <a:lnTo>
                    <a:pt x="5931" y="4307"/>
                  </a:lnTo>
                  <a:lnTo>
                    <a:pt x="5933" y="4307"/>
                  </a:lnTo>
                  <a:lnTo>
                    <a:pt x="5935" y="4307"/>
                  </a:lnTo>
                  <a:lnTo>
                    <a:pt x="5937" y="4307"/>
                  </a:lnTo>
                  <a:lnTo>
                    <a:pt x="5939" y="4307"/>
                  </a:lnTo>
                  <a:lnTo>
                    <a:pt x="5941" y="4307"/>
                  </a:lnTo>
                  <a:lnTo>
                    <a:pt x="5943" y="4307"/>
                  </a:lnTo>
                  <a:lnTo>
                    <a:pt x="5945" y="4307"/>
                  </a:lnTo>
                  <a:lnTo>
                    <a:pt x="5947" y="4307"/>
                  </a:lnTo>
                  <a:lnTo>
                    <a:pt x="5949" y="4307"/>
                  </a:lnTo>
                  <a:lnTo>
                    <a:pt x="5951" y="4307"/>
                  </a:lnTo>
                  <a:lnTo>
                    <a:pt x="5953" y="4307"/>
                  </a:lnTo>
                  <a:lnTo>
                    <a:pt x="5955" y="4307"/>
                  </a:lnTo>
                  <a:lnTo>
                    <a:pt x="5957" y="4307"/>
                  </a:lnTo>
                  <a:lnTo>
                    <a:pt x="5959" y="4307"/>
                  </a:lnTo>
                  <a:lnTo>
                    <a:pt x="5961" y="4307"/>
                  </a:lnTo>
                  <a:lnTo>
                    <a:pt x="5963" y="4307"/>
                  </a:lnTo>
                  <a:lnTo>
                    <a:pt x="5965" y="4307"/>
                  </a:lnTo>
                  <a:lnTo>
                    <a:pt x="5966" y="4307"/>
                  </a:lnTo>
                  <a:lnTo>
                    <a:pt x="5968" y="4307"/>
                  </a:lnTo>
                  <a:lnTo>
                    <a:pt x="5970" y="4308"/>
                  </a:lnTo>
                  <a:lnTo>
                    <a:pt x="5972" y="4308"/>
                  </a:lnTo>
                  <a:lnTo>
                    <a:pt x="5974" y="4308"/>
                  </a:lnTo>
                  <a:lnTo>
                    <a:pt x="5976" y="4308"/>
                  </a:lnTo>
                  <a:lnTo>
                    <a:pt x="5978" y="4308"/>
                  </a:lnTo>
                  <a:lnTo>
                    <a:pt x="5980" y="4308"/>
                  </a:lnTo>
                  <a:lnTo>
                    <a:pt x="5982" y="4308"/>
                  </a:lnTo>
                  <a:lnTo>
                    <a:pt x="5984" y="4308"/>
                  </a:lnTo>
                  <a:lnTo>
                    <a:pt x="5986" y="4308"/>
                  </a:lnTo>
                  <a:lnTo>
                    <a:pt x="5988" y="4308"/>
                  </a:lnTo>
                  <a:lnTo>
                    <a:pt x="5990" y="4308"/>
                  </a:lnTo>
                  <a:lnTo>
                    <a:pt x="5992" y="4308"/>
                  </a:lnTo>
                  <a:lnTo>
                    <a:pt x="5994" y="4308"/>
                  </a:lnTo>
                  <a:lnTo>
                    <a:pt x="5996" y="4308"/>
                  </a:lnTo>
                  <a:lnTo>
                    <a:pt x="5998" y="4308"/>
                  </a:lnTo>
                  <a:lnTo>
                    <a:pt x="6000" y="4308"/>
                  </a:lnTo>
                  <a:lnTo>
                    <a:pt x="6002" y="4308"/>
                  </a:lnTo>
                  <a:lnTo>
                    <a:pt x="6004" y="4308"/>
                  </a:lnTo>
                  <a:lnTo>
                    <a:pt x="6006" y="4308"/>
                  </a:lnTo>
                  <a:lnTo>
                    <a:pt x="6008" y="4308"/>
                  </a:lnTo>
                  <a:lnTo>
                    <a:pt x="6010" y="4308"/>
                  </a:lnTo>
                  <a:lnTo>
                    <a:pt x="6012" y="4308"/>
                  </a:lnTo>
                  <a:lnTo>
                    <a:pt x="6014" y="4308"/>
                  </a:lnTo>
                  <a:lnTo>
                    <a:pt x="6016" y="4308"/>
                  </a:lnTo>
                  <a:lnTo>
                    <a:pt x="6018" y="4308"/>
                  </a:lnTo>
                  <a:lnTo>
                    <a:pt x="6020" y="4308"/>
                  </a:lnTo>
                  <a:lnTo>
                    <a:pt x="6022" y="4308"/>
                  </a:lnTo>
                  <a:lnTo>
                    <a:pt x="6024" y="4308"/>
                  </a:lnTo>
                  <a:lnTo>
                    <a:pt x="6026" y="4308"/>
                  </a:lnTo>
                  <a:lnTo>
                    <a:pt x="6028" y="4308"/>
                  </a:lnTo>
                  <a:lnTo>
                    <a:pt x="6030" y="4308"/>
                  </a:lnTo>
                  <a:lnTo>
                    <a:pt x="6032" y="4308"/>
                  </a:lnTo>
                  <a:lnTo>
                    <a:pt x="6034" y="4308"/>
                  </a:lnTo>
                  <a:lnTo>
                    <a:pt x="6036" y="4308"/>
                  </a:lnTo>
                  <a:lnTo>
                    <a:pt x="6038" y="4308"/>
                  </a:lnTo>
                  <a:lnTo>
                    <a:pt x="6040" y="4308"/>
                  </a:lnTo>
                  <a:lnTo>
                    <a:pt x="6042" y="4308"/>
                  </a:lnTo>
                  <a:lnTo>
                    <a:pt x="6044" y="4308"/>
                  </a:lnTo>
                  <a:lnTo>
                    <a:pt x="6046" y="4308"/>
                  </a:lnTo>
                  <a:lnTo>
                    <a:pt x="6048" y="4308"/>
                  </a:lnTo>
                  <a:lnTo>
                    <a:pt x="6050" y="4308"/>
                  </a:lnTo>
                  <a:lnTo>
                    <a:pt x="6052" y="4308"/>
                  </a:lnTo>
                  <a:lnTo>
                    <a:pt x="6054" y="4308"/>
                  </a:lnTo>
                  <a:lnTo>
                    <a:pt x="6056" y="4308"/>
                  </a:lnTo>
                  <a:lnTo>
                    <a:pt x="6058" y="4308"/>
                  </a:lnTo>
                  <a:lnTo>
                    <a:pt x="6059" y="4308"/>
                  </a:lnTo>
                  <a:lnTo>
                    <a:pt x="6061" y="4308"/>
                  </a:lnTo>
                  <a:lnTo>
                    <a:pt x="6063" y="4308"/>
                  </a:lnTo>
                  <a:lnTo>
                    <a:pt x="6065" y="4308"/>
                  </a:lnTo>
                  <a:lnTo>
                    <a:pt x="6067" y="4308"/>
                  </a:lnTo>
                  <a:lnTo>
                    <a:pt x="6069" y="4308"/>
                  </a:lnTo>
                  <a:lnTo>
                    <a:pt x="6071" y="4308"/>
                  </a:lnTo>
                  <a:lnTo>
                    <a:pt x="6073" y="4308"/>
                  </a:lnTo>
                  <a:lnTo>
                    <a:pt x="6075" y="4308"/>
                  </a:lnTo>
                  <a:lnTo>
                    <a:pt x="6077" y="4308"/>
                  </a:lnTo>
                  <a:lnTo>
                    <a:pt x="6079" y="4308"/>
                  </a:lnTo>
                  <a:lnTo>
                    <a:pt x="6081" y="4308"/>
                  </a:lnTo>
                  <a:lnTo>
                    <a:pt x="6083" y="4308"/>
                  </a:lnTo>
                  <a:lnTo>
                    <a:pt x="6085" y="4308"/>
                  </a:lnTo>
                  <a:lnTo>
                    <a:pt x="6087" y="4308"/>
                  </a:lnTo>
                  <a:lnTo>
                    <a:pt x="6089" y="4308"/>
                  </a:lnTo>
                  <a:lnTo>
                    <a:pt x="6091" y="4308"/>
                  </a:lnTo>
                  <a:lnTo>
                    <a:pt x="6093" y="4308"/>
                  </a:lnTo>
                  <a:lnTo>
                    <a:pt x="6095" y="4308"/>
                  </a:lnTo>
                  <a:lnTo>
                    <a:pt x="6097" y="4308"/>
                  </a:lnTo>
                  <a:lnTo>
                    <a:pt x="6099" y="4308"/>
                  </a:lnTo>
                  <a:lnTo>
                    <a:pt x="6101" y="4308"/>
                  </a:lnTo>
                  <a:lnTo>
                    <a:pt x="6103" y="4308"/>
                  </a:lnTo>
                  <a:lnTo>
                    <a:pt x="6105" y="4308"/>
                  </a:lnTo>
                  <a:lnTo>
                    <a:pt x="6107" y="4308"/>
                  </a:lnTo>
                  <a:lnTo>
                    <a:pt x="6109" y="4308"/>
                  </a:lnTo>
                  <a:lnTo>
                    <a:pt x="6111" y="4308"/>
                  </a:lnTo>
                  <a:lnTo>
                    <a:pt x="6113" y="4308"/>
                  </a:lnTo>
                  <a:lnTo>
                    <a:pt x="6115" y="4308"/>
                  </a:lnTo>
                  <a:lnTo>
                    <a:pt x="6117" y="4308"/>
                  </a:lnTo>
                  <a:lnTo>
                    <a:pt x="6119" y="4308"/>
                  </a:lnTo>
                  <a:lnTo>
                    <a:pt x="6121" y="4308"/>
                  </a:lnTo>
                  <a:lnTo>
                    <a:pt x="6123" y="4308"/>
                  </a:lnTo>
                  <a:lnTo>
                    <a:pt x="6125" y="4308"/>
                  </a:lnTo>
                  <a:lnTo>
                    <a:pt x="6127" y="4308"/>
                  </a:lnTo>
                  <a:lnTo>
                    <a:pt x="6129" y="4308"/>
                  </a:lnTo>
                  <a:lnTo>
                    <a:pt x="6131" y="4308"/>
                  </a:lnTo>
                  <a:lnTo>
                    <a:pt x="6133" y="4308"/>
                  </a:lnTo>
                  <a:lnTo>
                    <a:pt x="6135" y="4308"/>
                  </a:lnTo>
                  <a:lnTo>
                    <a:pt x="6137" y="4308"/>
                  </a:lnTo>
                  <a:lnTo>
                    <a:pt x="6139" y="4308"/>
                  </a:lnTo>
                  <a:lnTo>
                    <a:pt x="6141" y="4308"/>
                  </a:lnTo>
                  <a:lnTo>
                    <a:pt x="6143" y="4308"/>
                  </a:lnTo>
                  <a:lnTo>
                    <a:pt x="6145" y="4308"/>
                  </a:lnTo>
                  <a:lnTo>
                    <a:pt x="6147" y="4308"/>
                  </a:lnTo>
                  <a:lnTo>
                    <a:pt x="6149" y="4308"/>
                  </a:lnTo>
                  <a:lnTo>
                    <a:pt x="6151" y="4308"/>
                  </a:lnTo>
                  <a:lnTo>
                    <a:pt x="6152" y="4308"/>
                  </a:lnTo>
                  <a:lnTo>
                    <a:pt x="6154" y="4308"/>
                  </a:lnTo>
                  <a:lnTo>
                    <a:pt x="6156" y="4308"/>
                  </a:lnTo>
                  <a:lnTo>
                    <a:pt x="6158" y="4308"/>
                  </a:lnTo>
                  <a:lnTo>
                    <a:pt x="6160" y="4308"/>
                  </a:lnTo>
                  <a:lnTo>
                    <a:pt x="6162" y="4308"/>
                  </a:lnTo>
                  <a:lnTo>
                    <a:pt x="6164" y="4308"/>
                  </a:lnTo>
                  <a:lnTo>
                    <a:pt x="6166" y="4308"/>
                  </a:lnTo>
                  <a:lnTo>
                    <a:pt x="6168" y="4308"/>
                  </a:lnTo>
                  <a:lnTo>
                    <a:pt x="6170" y="4308"/>
                  </a:lnTo>
                  <a:lnTo>
                    <a:pt x="6172" y="4308"/>
                  </a:lnTo>
                  <a:lnTo>
                    <a:pt x="6174" y="4308"/>
                  </a:lnTo>
                  <a:lnTo>
                    <a:pt x="6176" y="4308"/>
                  </a:lnTo>
                  <a:lnTo>
                    <a:pt x="6178" y="4308"/>
                  </a:lnTo>
                  <a:lnTo>
                    <a:pt x="6180" y="4308"/>
                  </a:lnTo>
                  <a:lnTo>
                    <a:pt x="6182" y="4308"/>
                  </a:lnTo>
                  <a:lnTo>
                    <a:pt x="6184" y="4308"/>
                  </a:lnTo>
                  <a:lnTo>
                    <a:pt x="6186" y="4308"/>
                  </a:lnTo>
                  <a:lnTo>
                    <a:pt x="6188" y="4308"/>
                  </a:lnTo>
                  <a:lnTo>
                    <a:pt x="6190" y="4308"/>
                  </a:lnTo>
                  <a:lnTo>
                    <a:pt x="6192" y="4308"/>
                  </a:lnTo>
                  <a:lnTo>
                    <a:pt x="6194" y="4308"/>
                  </a:lnTo>
                  <a:lnTo>
                    <a:pt x="6196" y="4308"/>
                  </a:lnTo>
                  <a:lnTo>
                    <a:pt x="6198" y="4308"/>
                  </a:lnTo>
                  <a:lnTo>
                    <a:pt x="6200" y="4308"/>
                  </a:lnTo>
                  <a:lnTo>
                    <a:pt x="6202" y="4308"/>
                  </a:lnTo>
                  <a:lnTo>
                    <a:pt x="6204" y="4308"/>
                  </a:lnTo>
                  <a:lnTo>
                    <a:pt x="6206" y="4308"/>
                  </a:lnTo>
                  <a:lnTo>
                    <a:pt x="6208" y="4308"/>
                  </a:lnTo>
                  <a:lnTo>
                    <a:pt x="6210" y="4308"/>
                  </a:lnTo>
                  <a:lnTo>
                    <a:pt x="6212" y="4308"/>
                  </a:lnTo>
                  <a:lnTo>
                    <a:pt x="6214" y="4308"/>
                  </a:lnTo>
                  <a:lnTo>
                    <a:pt x="6216" y="4308"/>
                  </a:lnTo>
                  <a:lnTo>
                    <a:pt x="6218" y="4308"/>
                  </a:lnTo>
                  <a:lnTo>
                    <a:pt x="6220" y="4308"/>
                  </a:lnTo>
                  <a:lnTo>
                    <a:pt x="6222" y="4308"/>
                  </a:lnTo>
                  <a:lnTo>
                    <a:pt x="6224" y="4308"/>
                  </a:lnTo>
                  <a:lnTo>
                    <a:pt x="6226" y="4308"/>
                  </a:lnTo>
                  <a:lnTo>
                    <a:pt x="6228" y="4308"/>
                  </a:lnTo>
                  <a:lnTo>
                    <a:pt x="6230" y="4308"/>
                  </a:lnTo>
                  <a:lnTo>
                    <a:pt x="6232" y="4308"/>
                  </a:lnTo>
                  <a:lnTo>
                    <a:pt x="6234" y="4308"/>
                  </a:lnTo>
                  <a:lnTo>
                    <a:pt x="6236" y="4308"/>
                  </a:lnTo>
                  <a:lnTo>
                    <a:pt x="6238" y="4308"/>
                  </a:lnTo>
                  <a:lnTo>
                    <a:pt x="6240" y="4308"/>
                  </a:lnTo>
                  <a:lnTo>
                    <a:pt x="6242" y="4308"/>
                  </a:lnTo>
                  <a:lnTo>
                    <a:pt x="6243" y="4308"/>
                  </a:lnTo>
                  <a:lnTo>
                    <a:pt x="6245" y="4308"/>
                  </a:lnTo>
                  <a:lnTo>
                    <a:pt x="6247" y="4308"/>
                  </a:lnTo>
                  <a:lnTo>
                    <a:pt x="6249" y="4308"/>
                  </a:lnTo>
                  <a:lnTo>
                    <a:pt x="6251" y="4308"/>
                  </a:lnTo>
                  <a:lnTo>
                    <a:pt x="6253" y="4308"/>
                  </a:lnTo>
                  <a:lnTo>
                    <a:pt x="6255" y="4308"/>
                  </a:lnTo>
                  <a:lnTo>
                    <a:pt x="6257" y="4308"/>
                  </a:lnTo>
                  <a:lnTo>
                    <a:pt x="6259" y="4308"/>
                  </a:lnTo>
                  <a:lnTo>
                    <a:pt x="6261" y="4308"/>
                  </a:lnTo>
                  <a:lnTo>
                    <a:pt x="6263" y="4308"/>
                  </a:lnTo>
                  <a:lnTo>
                    <a:pt x="6265" y="4308"/>
                  </a:lnTo>
                  <a:lnTo>
                    <a:pt x="6267" y="4308"/>
                  </a:lnTo>
                  <a:lnTo>
                    <a:pt x="6269" y="4308"/>
                  </a:lnTo>
                  <a:lnTo>
                    <a:pt x="6271" y="4308"/>
                  </a:lnTo>
                  <a:lnTo>
                    <a:pt x="6273" y="4308"/>
                  </a:lnTo>
                  <a:lnTo>
                    <a:pt x="6275" y="4308"/>
                  </a:lnTo>
                  <a:lnTo>
                    <a:pt x="6277" y="4308"/>
                  </a:lnTo>
                  <a:lnTo>
                    <a:pt x="6279" y="4308"/>
                  </a:lnTo>
                  <a:lnTo>
                    <a:pt x="6281" y="4308"/>
                  </a:lnTo>
                  <a:lnTo>
                    <a:pt x="6283" y="4308"/>
                  </a:lnTo>
                  <a:lnTo>
                    <a:pt x="6285" y="4308"/>
                  </a:lnTo>
                  <a:lnTo>
                    <a:pt x="6287" y="4308"/>
                  </a:lnTo>
                  <a:lnTo>
                    <a:pt x="6289" y="4308"/>
                  </a:lnTo>
                  <a:lnTo>
                    <a:pt x="6291" y="4308"/>
                  </a:lnTo>
                  <a:lnTo>
                    <a:pt x="6293" y="4308"/>
                  </a:lnTo>
                  <a:lnTo>
                    <a:pt x="6295" y="4308"/>
                  </a:lnTo>
                  <a:lnTo>
                    <a:pt x="6297" y="4308"/>
                  </a:lnTo>
                  <a:lnTo>
                    <a:pt x="6299" y="4308"/>
                  </a:lnTo>
                  <a:lnTo>
                    <a:pt x="6301" y="4308"/>
                  </a:lnTo>
                  <a:lnTo>
                    <a:pt x="6303" y="4308"/>
                  </a:lnTo>
                  <a:lnTo>
                    <a:pt x="6305" y="4308"/>
                  </a:lnTo>
                  <a:lnTo>
                    <a:pt x="6307" y="4308"/>
                  </a:lnTo>
                  <a:lnTo>
                    <a:pt x="6309" y="4308"/>
                  </a:lnTo>
                  <a:lnTo>
                    <a:pt x="6311" y="4308"/>
                  </a:lnTo>
                  <a:lnTo>
                    <a:pt x="6313" y="4308"/>
                  </a:lnTo>
                  <a:lnTo>
                    <a:pt x="6315" y="4308"/>
                  </a:lnTo>
                  <a:lnTo>
                    <a:pt x="6317" y="4308"/>
                  </a:lnTo>
                  <a:lnTo>
                    <a:pt x="6319" y="4308"/>
                  </a:lnTo>
                  <a:lnTo>
                    <a:pt x="6321" y="4308"/>
                  </a:lnTo>
                  <a:lnTo>
                    <a:pt x="6323" y="4308"/>
                  </a:lnTo>
                  <a:lnTo>
                    <a:pt x="6325" y="4308"/>
                  </a:lnTo>
                  <a:lnTo>
                    <a:pt x="6327" y="4308"/>
                  </a:lnTo>
                  <a:lnTo>
                    <a:pt x="6329" y="4308"/>
                  </a:lnTo>
                  <a:lnTo>
                    <a:pt x="6331" y="4308"/>
                  </a:lnTo>
                  <a:lnTo>
                    <a:pt x="6333" y="4308"/>
                  </a:lnTo>
                  <a:lnTo>
                    <a:pt x="6335" y="4308"/>
                  </a:lnTo>
                  <a:lnTo>
                    <a:pt x="6336" y="4308"/>
                  </a:lnTo>
                  <a:lnTo>
                    <a:pt x="6338" y="4308"/>
                  </a:lnTo>
                  <a:lnTo>
                    <a:pt x="6340" y="4308"/>
                  </a:lnTo>
                  <a:lnTo>
                    <a:pt x="6342" y="4308"/>
                  </a:lnTo>
                  <a:lnTo>
                    <a:pt x="6344" y="4308"/>
                  </a:lnTo>
                  <a:lnTo>
                    <a:pt x="6346" y="4308"/>
                  </a:lnTo>
                  <a:lnTo>
                    <a:pt x="6348" y="4308"/>
                  </a:lnTo>
                  <a:lnTo>
                    <a:pt x="6350" y="4308"/>
                  </a:lnTo>
                  <a:lnTo>
                    <a:pt x="6352" y="4308"/>
                  </a:lnTo>
                  <a:lnTo>
                    <a:pt x="6354" y="4308"/>
                  </a:lnTo>
                  <a:lnTo>
                    <a:pt x="6356" y="4308"/>
                  </a:lnTo>
                  <a:lnTo>
                    <a:pt x="6358" y="4308"/>
                  </a:lnTo>
                  <a:lnTo>
                    <a:pt x="6360" y="4308"/>
                  </a:lnTo>
                  <a:lnTo>
                    <a:pt x="6362" y="4308"/>
                  </a:lnTo>
                  <a:lnTo>
                    <a:pt x="6364" y="4308"/>
                  </a:lnTo>
                  <a:lnTo>
                    <a:pt x="6366" y="4308"/>
                  </a:lnTo>
                  <a:lnTo>
                    <a:pt x="6368" y="4308"/>
                  </a:lnTo>
                  <a:lnTo>
                    <a:pt x="6370" y="4308"/>
                  </a:lnTo>
                  <a:lnTo>
                    <a:pt x="6372" y="4308"/>
                  </a:lnTo>
                  <a:lnTo>
                    <a:pt x="6374" y="4308"/>
                  </a:lnTo>
                  <a:lnTo>
                    <a:pt x="6376" y="4308"/>
                  </a:lnTo>
                  <a:lnTo>
                    <a:pt x="6378" y="4308"/>
                  </a:lnTo>
                  <a:lnTo>
                    <a:pt x="6380" y="4308"/>
                  </a:lnTo>
                  <a:lnTo>
                    <a:pt x="6382" y="4308"/>
                  </a:lnTo>
                  <a:lnTo>
                    <a:pt x="6384" y="4308"/>
                  </a:lnTo>
                  <a:lnTo>
                    <a:pt x="6386" y="4308"/>
                  </a:lnTo>
                  <a:lnTo>
                    <a:pt x="6388" y="4308"/>
                  </a:lnTo>
                  <a:lnTo>
                    <a:pt x="6390" y="4308"/>
                  </a:lnTo>
                  <a:lnTo>
                    <a:pt x="6392" y="4308"/>
                  </a:lnTo>
                  <a:lnTo>
                    <a:pt x="6394" y="4308"/>
                  </a:lnTo>
                  <a:lnTo>
                    <a:pt x="6396" y="4308"/>
                  </a:lnTo>
                  <a:lnTo>
                    <a:pt x="6398" y="4308"/>
                  </a:lnTo>
                  <a:lnTo>
                    <a:pt x="6400" y="4308"/>
                  </a:lnTo>
                  <a:lnTo>
                    <a:pt x="6402" y="4308"/>
                  </a:lnTo>
                  <a:lnTo>
                    <a:pt x="6404" y="4308"/>
                  </a:lnTo>
                  <a:lnTo>
                    <a:pt x="6406" y="4308"/>
                  </a:lnTo>
                  <a:lnTo>
                    <a:pt x="6408" y="4308"/>
                  </a:lnTo>
                  <a:lnTo>
                    <a:pt x="6410" y="4308"/>
                  </a:lnTo>
                  <a:lnTo>
                    <a:pt x="6412" y="4308"/>
                  </a:lnTo>
                  <a:lnTo>
                    <a:pt x="6414" y="4308"/>
                  </a:lnTo>
                  <a:lnTo>
                    <a:pt x="6416" y="4308"/>
                  </a:lnTo>
                  <a:lnTo>
                    <a:pt x="6418" y="4308"/>
                  </a:lnTo>
                  <a:lnTo>
                    <a:pt x="6420" y="4308"/>
                  </a:lnTo>
                  <a:lnTo>
                    <a:pt x="6422" y="4308"/>
                  </a:lnTo>
                  <a:lnTo>
                    <a:pt x="6424" y="4308"/>
                  </a:lnTo>
                  <a:lnTo>
                    <a:pt x="6426" y="4308"/>
                  </a:lnTo>
                  <a:lnTo>
                    <a:pt x="6428" y="4308"/>
                  </a:lnTo>
                  <a:lnTo>
                    <a:pt x="6429" y="4308"/>
                  </a:lnTo>
                  <a:lnTo>
                    <a:pt x="6431" y="4308"/>
                  </a:lnTo>
                  <a:lnTo>
                    <a:pt x="6433" y="4308"/>
                  </a:lnTo>
                  <a:lnTo>
                    <a:pt x="6435" y="4308"/>
                  </a:lnTo>
                  <a:lnTo>
                    <a:pt x="6437" y="4308"/>
                  </a:lnTo>
                  <a:lnTo>
                    <a:pt x="6439" y="4308"/>
                  </a:lnTo>
                  <a:lnTo>
                    <a:pt x="6441" y="4308"/>
                  </a:lnTo>
                  <a:lnTo>
                    <a:pt x="6443" y="4308"/>
                  </a:lnTo>
                  <a:lnTo>
                    <a:pt x="6445" y="4308"/>
                  </a:lnTo>
                  <a:lnTo>
                    <a:pt x="6447" y="4308"/>
                  </a:lnTo>
                  <a:lnTo>
                    <a:pt x="6449" y="4308"/>
                  </a:lnTo>
                  <a:lnTo>
                    <a:pt x="6451" y="4308"/>
                  </a:lnTo>
                  <a:lnTo>
                    <a:pt x="6453" y="4308"/>
                  </a:lnTo>
                  <a:lnTo>
                    <a:pt x="6455" y="4308"/>
                  </a:lnTo>
                  <a:lnTo>
                    <a:pt x="6457" y="4308"/>
                  </a:lnTo>
                  <a:lnTo>
                    <a:pt x="6459" y="4308"/>
                  </a:lnTo>
                  <a:lnTo>
                    <a:pt x="6461" y="4308"/>
                  </a:lnTo>
                  <a:lnTo>
                    <a:pt x="6463" y="4308"/>
                  </a:lnTo>
                  <a:lnTo>
                    <a:pt x="6465" y="4308"/>
                  </a:lnTo>
                  <a:lnTo>
                    <a:pt x="6467" y="4308"/>
                  </a:lnTo>
                  <a:lnTo>
                    <a:pt x="6469" y="4308"/>
                  </a:lnTo>
                  <a:lnTo>
                    <a:pt x="6471" y="4308"/>
                  </a:lnTo>
                  <a:lnTo>
                    <a:pt x="6473" y="4308"/>
                  </a:lnTo>
                  <a:lnTo>
                    <a:pt x="6475" y="4308"/>
                  </a:lnTo>
                  <a:lnTo>
                    <a:pt x="6477" y="4308"/>
                  </a:lnTo>
                  <a:lnTo>
                    <a:pt x="6479" y="4308"/>
                  </a:lnTo>
                  <a:lnTo>
                    <a:pt x="6481" y="4308"/>
                  </a:lnTo>
                  <a:lnTo>
                    <a:pt x="6483" y="4308"/>
                  </a:lnTo>
                  <a:lnTo>
                    <a:pt x="6485" y="4308"/>
                  </a:lnTo>
                  <a:lnTo>
                    <a:pt x="6487" y="4308"/>
                  </a:lnTo>
                  <a:lnTo>
                    <a:pt x="6489" y="4308"/>
                  </a:lnTo>
                  <a:lnTo>
                    <a:pt x="6491" y="4308"/>
                  </a:lnTo>
                  <a:lnTo>
                    <a:pt x="6493" y="4308"/>
                  </a:lnTo>
                  <a:lnTo>
                    <a:pt x="6495" y="4308"/>
                  </a:lnTo>
                  <a:lnTo>
                    <a:pt x="6497" y="4308"/>
                  </a:lnTo>
                  <a:lnTo>
                    <a:pt x="6499" y="4308"/>
                  </a:lnTo>
                  <a:lnTo>
                    <a:pt x="6501" y="4308"/>
                  </a:lnTo>
                  <a:lnTo>
                    <a:pt x="6503" y="4308"/>
                  </a:lnTo>
                  <a:lnTo>
                    <a:pt x="6505" y="4308"/>
                  </a:lnTo>
                  <a:lnTo>
                    <a:pt x="6507" y="4308"/>
                  </a:lnTo>
                  <a:lnTo>
                    <a:pt x="6509" y="4308"/>
                  </a:lnTo>
                  <a:lnTo>
                    <a:pt x="6511" y="4308"/>
                  </a:lnTo>
                  <a:lnTo>
                    <a:pt x="6513" y="4308"/>
                  </a:lnTo>
                  <a:lnTo>
                    <a:pt x="6515" y="4308"/>
                  </a:lnTo>
                  <a:lnTo>
                    <a:pt x="6517" y="4308"/>
                  </a:lnTo>
                  <a:lnTo>
                    <a:pt x="6519" y="4308"/>
                  </a:lnTo>
                  <a:lnTo>
                    <a:pt x="6521" y="4308"/>
                  </a:lnTo>
                  <a:lnTo>
                    <a:pt x="6522" y="4308"/>
                  </a:lnTo>
                  <a:lnTo>
                    <a:pt x="6524" y="4308"/>
                  </a:lnTo>
                  <a:lnTo>
                    <a:pt x="6526" y="4308"/>
                  </a:lnTo>
                  <a:lnTo>
                    <a:pt x="6528" y="4308"/>
                  </a:lnTo>
                  <a:lnTo>
                    <a:pt x="6530" y="4308"/>
                  </a:lnTo>
                  <a:lnTo>
                    <a:pt x="6532" y="4308"/>
                  </a:lnTo>
                  <a:lnTo>
                    <a:pt x="6534" y="4308"/>
                  </a:lnTo>
                  <a:lnTo>
                    <a:pt x="6536" y="4308"/>
                  </a:lnTo>
                  <a:lnTo>
                    <a:pt x="6538" y="4308"/>
                  </a:lnTo>
                  <a:lnTo>
                    <a:pt x="6540" y="4308"/>
                  </a:lnTo>
                  <a:lnTo>
                    <a:pt x="6542" y="4308"/>
                  </a:lnTo>
                  <a:lnTo>
                    <a:pt x="6544" y="4308"/>
                  </a:lnTo>
                  <a:lnTo>
                    <a:pt x="6546" y="4308"/>
                  </a:lnTo>
                  <a:lnTo>
                    <a:pt x="6548" y="4308"/>
                  </a:lnTo>
                  <a:lnTo>
                    <a:pt x="6550" y="4308"/>
                  </a:lnTo>
                  <a:lnTo>
                    <a:pt x="6552" y="4308"/>
                  </a:lnTo>
                  <a:lnTo>
                    <a:pt x="6554" y="4308"/>
                  </a:lnTo>
                  <a:lnTo>
                    <a:pt x="6556" y="4308"/>
                  </a:lnTo>
                  <a:lnTo>
                    <a:pt x="6558" y="4308"/>
                  </a:lnTo>
                  <a:lnTo>
                    <a:pt x="6560" y="4308"/>
                  </a:lnTo>
                  <a:lnTo>
                    <a:pt x="6562" y="4308"/>
                  </a:lnTo>
                  <a:lnTo>
                    <a:pt x="6564" y="4308"/>
                  </a:lnTo>
                  <a:lnTo>
                    <a:pt x="6566" y="4308"/>
                  </a:lnTo>
                  <a:lnTo>
                    <a:pt x="6568" y="4308"/>
                  </a:lnTo>
                  <a:lnTo>
                    <a:pt x="6570" y="4308"/>
                  </a:lnTo>
                  <a:lnTo>
                    <a:pt x="6572" y="4308"/>
                  </a:lnTo>
                  <a:lnTo>
                    <a:pt x="6574" y="4308"/>
                  </a:lnTo>
                  <a:lnTo>
                    <a:pt x="6576" y="4308"/>
                  </a:lnTo>
                  <a:lnTo>
                    <a:pt x="6578" y="4308"/>
                  </a:lnTo>
                  <a:lnTo>
                    <a:pt x="6580" y="4308"/>
                  </a:lnTo>
                  <a:lnTo>
                    <a:pt x="6582" y="4308"/>
                  </a:lnTo>
                  <a:lnTo>
                    <a:pt x="6584" y="4308"/>
                  </a:lnTo>
                  <a:lnTo>
                    <a:pt x="6586" y="4308"/>
                  </a:lnTo>
                  <a:lnTo>
                    <a:pt x="6588" y="4308"/>
                  </a:lnTo>
                  <a:lnTo>
                    <a:pt x="6590" y="4308"/>
                  </a:lnTo>
                  <a:lnTo>
                    <a:pt x="6592" y="4308"/>
                  </a:lnTo>
                  <a:lnTo>
                    <a:pt x="6594" y="4308"/>
                  </a:lnTo>
                  <a:lnTo>
                    <a:pt x="6596" y="4308"/>
                  </a:lnTo>
                  <a:lnTo>
                    <a:pt x="6598" y="4308"/>
                  </a:lnTo>
                  <a:lnTo>
                    <a:pt x="6600" y="4308"/>
                  </a:lnTo>
                  <a:lnTo>
                    <a:pt x="6602" y="4308"/>
                  </a:lnTo>
                  <a:lnTo>
                    <a:pt x="6604" y="4308"/>
                  </a:lnTo>
                  <a:lnTo>
                    <a:pt x="6606" y="4308"/>
                  </a:lnTo>
                  <a:lnTo>
                    <a:pt x="6608" y="4308"/>
                  </a:lnTo>
                  <a:lnTo>
                    <a:pt x="6610" y="4308"/>
                  </a:lnTo>
                  <a:lnTo>
                    <a:pt x="6612" y="4308"/>
                  </a:lnTo>
                  <a:lnTo>
                    <a:pt x="6614" y="4308"/>
                  </a:lnTo>
                  <a:lnTo>
                    <a:pt x="6615" y="4308"/>
                  </a:lnTo>
                  <a:lnTo>
                    <a:pt x="6617" y="4308"/>
                  </a:lnTo>
                  <a:lnTo>
                    <a:pt x="6619" y="4308"/>
                  </a:lnTo>
                  <a:lnTo>
                    <a:pt x="6621" y="4308"/>
                  </a:lnTo>
                  <a:lnTo>
                    <a:pt x="6623" y="4308"/>
                  </a:lnTo>
                  <a:lnTo>
                    <a:pt x="6625" y="4308"/>
                  </a:lnTo>
                  <a:lnTo>
                    <a:pt x="6627" y="4308"/>
                  </a:lnTo>
                  <a:lnTo>
                    <a:pt x="6629" y="4308"/>
                  </a:lnTo>
                  <a:lnTo>
                    <a:pt x="6631" y="4308"/>
                  </a:lnTo>
                  <a:lnTo>
                    <a:pt x="6633" y="4308"/>
                  </a:lnTo>
                  <a:lnTo>
                    <a:pt x="6635" y="4308"/>
                  </a:lnTo>
                  <a:lnTo>
                    <a:pt x="6637" y="4308"/>
                  </a:lnTo>
                  <a:lnTo>
                    <a:pt x="6639" y="4308"/>
                  </a:lnTo>
                  <a:lnTo>
                    <a:pt x="6641" y="4308"/>
                  </a:lnTo>
                  <a:lnTo>
                    <a:pt x="6643" y="4308"/>
                  </a:lnTo>
                  <a:lnTo>
                    <a:pt x="6645" y="4308"/>
                  </a:lnTo>
                  <a:lnTo>
                    <a:pt x="6647" y="4308"/>
                  </a:lnTo>
                  <a:lnTo>
                    <a:pt x="6649" y="4308"/>
                  </a:lnTo>
                  <a:lnTo>
                    <a:pt x="6651" y="4308"/>
                  </a:lnTo>
                  <a:lnTo>
                    <a:pt x="6653" y="4308"/>
                  </a:lnTo>
                  <a:lnTo>
                    <a:pt x="6655" y="4308"/>
                  </a:lnTo>
                  <a:lnTo>
                    <a:pt x="6657" y="4308"/>
                  </a:lnTo>
                  <a:lnTo>
                    <a:pt x="6659" y="4308"/>
                  </a:lnTo>
                  <a:lnTo>
                    <a:pt x="6661" y="4308"/>
                  </a:lnTo>
                  <a:lnTo>
                    <a:pt x="6663" y="4308"/>
                  </a:lnTo>
                  <a:lnTo>
                    <a:pt x="6665" y="4308"/>
                  </a:lnTo>
                  <a:lnTo>
                    <a:pt x="6667" y="4308"/>
                  </a:lnTo>
                  <a:lnTo>
                    <a:pt x="6669" y="4308"/>
                  </a:lnTo>
                  <a:lnTo>
                    <a:pt x="6671" y="4308"/>
                  </a:lnTo>
                  <a:lnTo>
                    <a:pt x="6673" y="4308"/>
                  </a:lnTo>
                  <a:lnTo>
                    <a:pt x="6675" y="4308"/>
                  </a:lnTo>
                  <a:lnTo>
                    <a:pt x="6677" y="4308"/>
                  </a:lnTo>
                  <a:lnTo>
                    <a:pt x="6679" y="4308"/>
                  </a:lnTo>
                  <a:lnTo>
                    <a:pt x="6681" y="4308"/>
                  </a:lnTo>
                  <a:lnTo>
                    <a:pt x="6683" y="4308"/>
                  </a:lnTo>
                  <a:lnTo>
                    <a:pt x="6685" y="4308"/>
                  </a:lnTo>
                  <a:lnTo>
                    <a:pt x="6687" y="4308"/>
                  </a:lnTo>
                  <a:lnTo>
                    <a:pt x="6689" y="4308"/>
                  </a:lnTo>
                  <a:lnTo>
                    <a:pt x="6691" y="4308"/>
                  </a:lnTo>
                  <a:lnTo>
                    <a:pt x="6693" y="4308"/>
                  </a:lnTo>
                  <a:lnTo>
                    <a:pt x="6695" y="4308"/>
                  </a:lnTo>
                  <a:lnTo>
                    <a:pt x="6697" y="4308"/>
                  </a:lnTo>
                  <a:lnTo>
                    <a:pt x="6699" y="4308"/>
                  </a:lnTo>
                  <a:lnTo>
                    <a:pt x="6701" y="4308"/>
                  </a:lnTo>
                  <a:lnTo>
                    <a:pt x="6703" y="4308"/>
                  </a:lnTo>
                  <a:lnTo>
                    <a:pt x="6705" y="4308"/>
                  </a:lnTo>
                  <a:lnTo>
                    <a:pt x="6707" y="4308"/>
                  </a:lnTo>
                  <a:lnTo>
                    <a:pt x="6708" y="4308"/>
                  </a:lnTo>
                  <a:lnTo>
                    <a:pt x="6710" y="4308"/>
                  </a:lnTo>
                  <a:lnTo>
                    <a:pt x="6712" y="4308"/>
                  </a:lnTo>
                  <a:lnTo>
                    <a:pt x="6714" y="4308"/>
                  </a:lnTo>
                  <a:lnTo>
                    <a:pt x="6716" y="4308"/>
                  </a:lnTo>
                  <a:lnTo>
                    <a:pt x="6718" y="4308"/>
                  </a:lnTo>
                  <a:lnTo>
                    <a:pt x="6720" y="4308"/>
                  </a:lnTo>
                  <a:lnTo>
                    <a:pt x="6722" y="4308"/>
                  </a:lnTo>
                  <a:lnTo>
                    <a:pt x="6724" y="4308"/>
                  </a:lnTo>
                  <a:lnTo>
                    <a:pt x="6726" y="4308"/>
                  </a:lnTo>
                  <a:lnTo>
                    <a:pt x="6728" y="4308"/>
                  </a:lnTo>
                  <a:lnTo>
                    <a:pt x="6730" y="4308"/>
                  </a:lnTo>
                  <a:lnTo>
                    <a:pt x="6732" y="4308"/>
                  </a:lnTo>
                  <a:lnTo>
                    <a:pt x="6734" y="4308"/>
                  </a:lnTo>
                  <a:lnTo>
                    <a:pt x="6736" y="4308"/>
                  </a:lnTo>
                  <a:lnTo>
                    <a:pt x="6738" y="4308"/>
                  </a:lnTo>
                  <a:lnTo>
                    <a:pt x="6740" y="4308"/>
                  </a:lnTo>
                  <a:lnTo>
                    <a:pt x="6742" y="4308"/>
                  </a:lnTo>
                  <a:lnTo>
                    <a:pt x="6744" y="4308"/>
                  </a:lnTo>
                  <a:lnTo>
                    <a:pt x="6746" y="4308"/>
                  </a:lnTo>
                  <a:lnTo>
                    <a:pt x="6748" y="4308"/>
                  </a:lnTo>
                  <a:lnTo>
                    <a:pt x="6750" y="4308"/>
                  </a:lnTo>
                  <a:lnTo>
                    <a:pt x="6752" y="4308"/>
                  </a:lnTo>
                  <a:lnTo>
                    <a:pt x="6754" y="4308"/>
                  </a:lnTo>
                  <a:lnTo>
                    <a:pt x="6756" y="4308"/>
                  </a:lnTo>
                  <a:lnTo>
                    <a:pt x="6758" y="4308"/>
                  </a:lnTo>
                  <a:lnTo>
                    <a:pt x="6760" y="4308"/>
                  </a:lnTo>
                  <a:lnTo>
                    <a:pt x="6762" y="4308"/>
                  </a:lnTo>
                  <a:lnTo>
                    <a:pt x="6764" y="4308"/>
                  </a:lnTo>
                  <a:lnTo>
                    <a:pt x="6766" y="4308"/>
                  </a:lnTo>
                  <a:lnTo>
                    <a:pt x="6768" y="4308"/>
                  </a:lnTo>
                  <a:lnTo>
                    <a:pt x="6770" y="4308"/>
                  </a:lnTo>
                  <a:lnTo>
                    <a:pt x="6772" y="4308"/>
                  </a:lnTo>
                  <a:lnTo>
                    <a:pt x="6774" y="4308"/>
                  </a:lnTo>
                  <a:lnTo>
                    <a:pt x="6776" y="4308"/>
                  </a:lnTo>
                  <a:lnTo>
                    <a:pt x="6778" y="4308"/>
                  </a:lnTo>
                  <a:lnTo>
                    <a:pt x="6780" y="4308"/>
                  </a:lnTo>
                  <a:lnTo>
                    <a:pt x="6782" y="4308"/>
                  </a:lnTo>
                  <a:lnTo>
                    <a:pt x="6784" y="4308"/>
                  </a:lnTo>
                  <a:lnTo>
                    <a:pt x="6786" y="4308"/>
                  </a:lnTo>
                  <a:lnTo>
                    <a:pt x="6788" y="4308"/>
                  </a:lnTo>
                  <a:lnTo>
                    <a:pt x="6790" y="4308"/>
                  </a:lnTo>
                  <a:lnTo>
                    <a:pt x="6792" y="4308"/>
                  </a:lnTo>
                  <a:lnTo>
                    <a:pt x="6794" y="4308"/>
                  </a:lnTo>
                  <a:lnTo>
                    <a:pt x="6796" y="4308"/>
                  </a:lnTo>
                  <a:lnTo>
                    <a:pt x="6798" y="4308"/>
                  </a:lnTo>
                  <a:lnTo>
                    <a:pt x="6800" y="4308"/>
                  </a:lnTo>
                  <a:lnTo>
                    <a:pt x="6801" y="4308"/>
                  </a:lnTo>
                  <a:lnTo>
                    <a:pt x="6803" y="4308"/>
                  </a:lnTo>
                  <a:lnTo>
                    <a:pt x="6805" y="4308"/>
                  </a:lnTo>
                  <a:lnTo>
                    <a:pt x="6807" y="4308"/>
                  </a:lnTo>
                  <a:lnTo>
                    <a:pt x="6809" y="4308"/>
                  </a:lnTo>
                  <a:lnTo>
                    <a:pt x="6811" y="4308"/>
                  </a:lnTo>
                  <a:lnTo>
                    <a:pt x="6813" y="4308"/>
                  </a:lnTo>
                  <a:lnTo>
                    <a:pt x="6815" y="4308"/>
                  </a:lnTo>
                  <a:lnTo>
                    <a:pt x="6817" y="4308"/>
                  </a:lnTo>
                  <a:lnTo>
                    <a:pt x="6819" y="4308"/>
                  </a:lnTo>
                  <a:lnTo>
                    <a:pt x="6821" y="4308"/>
                  </a:lnTo>
                  <a:lnTo>
                    <a:pt x="6823" y="4308"/>
                  </a:lnTo>
                  <a:lnTo>
                    <a:pt x="6825" y="4308"/>
                  </a:lnTo>
                  <a:lnTo>
                    <a:pt x="6827" y="4308"/>
                  </a:lnTo>
                  <a:lnTo>
                    <a:pt x="6829" y="4308"/>
                  </a:lnTo>
                  <a:lnTo>
                    <a:pt x="6831" y="4308"/>
                  </a:lnTo>
                  <a:lnTo>
                    <a:pt x="6833" y="4308"/>
                  </a:lnTo>
                  <a:lnTo>
                    <a:pt x="6835" y="4308"/>
                  </a:lnTo>
                  <a:lnTo>
                    <a:pt x="6837" y="4308"/>
                  </a:lnTo>
                  <a:lnTo>
                    <a:pt x="6839" y="4308"/>
                  </a:lnTo>
                  <a:lnTo>
                    <a:pt x="6841" y="4308"/>
                  </a:lnTo>
                  <a:lnTo>
                    <a:pt x="6843" y="4308"/>
                  </a:lnTo>
                  <a:lnTo>
                    <a:pt x="6845" y="4308"/>
                  </a:lnTo>
                  <a:lnTo>
                    <a:pt x="6847" y="4308"/>
                  </a:lnTo>
                  <a:lnTo>
                    <a:pt x="6849" y="4308"/>
                  </a:lnTo>
                  <a:lnTo>
                    <a:pt x="6851" y="4308"/>
                  </a:lnTo>
                  <a:lnTo>
                    <a:pt x="6853" y="4308"/>
                  </a:lnTo>
                  <a:lnTo>
                    <a:pt x="6855" y="4308"/>
                  </a:lnTo>
                  <a:lnTo>
                    <a:pt x="6857" y="4308"/>
                  </a:lnTo>
                  <a:lnTo>
                    <a:pt x="6859" y="4308"/>
                  </a:lnTo>
                  <a:lnTo>
                    <a:pt x="6861" y="4308"/>
                  </a:lnTo>
                  <a:lnTo>
                    <a:pt x="6863" y="4308"/>
                  </a:lnTo>
                  <a:lnTo>
                    <a:pt x="6865" y="4308"/>
                  </a:lnTo>
                  <a:lnTo>
                    <a:pt x="6867" y="4308"/>
                  </a:lnTo>
                  <a:lnTo>
                    <a:pt x="6869" y="4308"/>
                  </a:lnTo>
                  <a:lnTo>
                    <a:pt x="6871" y="4308"/>
                  </a:lnTo>
                  <a:lnTo>
                    <a:pt x="6873" y="4308"/>
                  </a:lnTo>
                  <a:lnTo>
                    <a:pt x="6875" y="4308"/>
                  </a:lnTo>
                  <a:lnTo>
                    <a:pt x="6877" y="4308"/>
                  </a:lnTo>
                  <a:lnTo>
                    <a:pt x="6879" y="4308"/>
                  </a:lnTo>
                  <a:lnTo>
                    <a:pt x="6881" y="4308"/>
                  </a:lnTo>
                  <a:lnTo>
                    <a:pt x="6883" y="4308"/>
                  </a:lnTo>
                  <a:lnTo>
                    <a:pt x="6885" y="4308"/>
                  </a:lnTo>
                  <a:lnTo>
                    <a:pt x="6887" y="4308"/>
                  </a:lnTo>
                  <a:lnTo>
                    <a:pt x="6889" y="4308"/>
                  </a:lnTo>
                  <a:lnTo>
                    <a:pt x="6891" y="4308"/>
                  </a:lnTo>
                  <a:lnTo>
                    <a:pt x="6893" y="4308"/>
                  </a:lnTo>
                  <a:lnTo>
                    <a:pt x="6894" y="4308"/>
                  </a:lnTo>
                  <a:lnTo>
                    <a:pt x="6896" y="4308"/>
                  </a:lnTo>
                  <a:lnTo>
                    <a:pt x="6898" y="4308"/>
                  </a:lnTo>
                  <a:lnTo>
                    <a:pt x="6900" y="4308"/>
                  </a:lnTo>
                  <a:lnTo>
                    <a:pt x="6902" y="4308"/>
                  </a:lnTo>
                  <a:lnTo>
                    <a:pt x="6904" y="4308"/>
                  </a:lnTo>
                  <a:lnTo>
                    <a:pt x="6906" y="4308"/>
                  </a:lnTo>
                  <a:lnTo>
                    <a:pt x="6908" y="4308"/>
                  </a:lnTo>
                  <a:lnTo>
                    <a:pt x="6910" y="4308"/>
                  </a:lnTo>
                  <a:lnTo>
                    <a:pt x="6912" y="4308"/>
                  </a:lnTo>
                  <a:lnTo>
                    <a:pt x="6914" y="4308"/>
                  </a:lnTo>
                  <a:lnTo>
                    <a:pt x="6916" y="4308"/>
                  </a:lnTo>
                  <a:lnTo>
                    <a:pt x="6918" y="4308"/>
                  </a:lnTo>
                  <a:lnTo>
                    <a:pt x="6920" y="4308"/>
                  </a:lnTo>
                  <a:lnTo>
                    <a:pt x="6922" y="4308"/>
                  </a:lnTo>
                  <a:lnTo>
                    <a:pt x="6924" y="4308"/>
                  </a:lnTo>
                  <a:lnTo>
                    <a:pt x="6926" y="4308"/>
                  </a:lnTo>
                  <a:lnTo>
                    <a:pt x="6928" y="4308"/>
                  </a:lnTo>
                  <a:lnTo>
                    <a:pt x="6930" y="4308"/>
                  </a:lnTo>
                  <a:lnTo>
                    <a:pt x="6932" y="4308"/>
                  </a:lnTo>
                  <a:lnTo>
                    <a:pt x="6934" y="4308"/>
                  </a:lnTo>
                  <a:lnTo>
                    <a:pt x="6936" y="4308"/>
                  </a:lnTo>
                  <a:lnTo>
                    <a:pt x="6938" y="4308"/>
                  </a:lnTo>
                  <a:lnTo>
                    <a:pt x="6940" y="4308"/>
                  </a:lnTo>
                  <a:lnTo>
                    <a:pt x="6942" y="4308"/>
                  </a:lnTo>
                  <a:lnTo>
                    <a:pt x="6944" y="4308"/>
                  </a:lnTo>
                  <a:lnTo>
                    <a:pt x="6946" y="4308"/>
                  </a:lnTo>
                  <a:lnTo>
                    <a:pt x="6948" y="4308"/>
                  </a:lnTo>
                  <a:lnTo>
                    <a:pt x="6950" y="4308"/>
                  </a:lnTo>
                  <a:lnTo>
                    <a:pt x="6952" y="4308"/>
                  </a:lnTo>
                  <a:lnTo>
                    <a:pt x="6954" y="4308"/>
                  </a:lnTo>
                  <a:lnTo>
                    <a:pt x="6956" y="4308"/>
                  </a:lnTo>
                  <a:lnTo>
                    <a:pt x="6958" y="4308"/>
                  </a:lnTo>
                  <a:lnTo>
                    <a:pt x="6960" y="4308"/>
                  </a:lnTo>
                  <a:lnTo>
                    <a:pt x="6962" y="4308"/>
                  </a:lnTo>
                  <a:lnTo>
                    <a:pt x="6964" y="4308"/>
                  </a:lnTo>
                  <a:lnTo>
                    <a:pt x="6966" y="4308"/>
                  </a:lnTo>
                  <a:lnTo>
                    <a:pt x="6968" y="4308"/>
                  </a:lnTo>
                  <a:lnTo>
                    <a:pt x="6970" y="4308"/>
                  </a:lnTo>
                  <a:lnTo>
                    <a:pt x="6972" y="4308"/>
                  </a:lnTo>
                  <a:lnTo>
                    <a:pt x="6974" y="4308"/>
                  </a:lnTo>
                  <a:lnTo>
                    <a:pt x="6976" y="4308"/>
                  </a:lnTo>
                  <a:lnTo>
                    <a:pt x="6978" y="4308"/>
                  </a:lnTo>
                  <a:lnTo>
                    <a:pt x="6980" y="4308"/>
                  </a:lnTo>
                  <a:lnTo>
                    <a:pt x="6982" y="4308"/>
                  </a:lnTo>
                  <a:lnTo>
                    <a:pt x="6984" y="4308"/>
                  </a:lnTo>
                  <a:lnTo>
                    <a:pt x="6985" y="4308"/>
                  </a:lnTo>
                  <a:lnTo>
                    <a:pt x="6987" y="4308"/>
                  </a:lnTo>
                  <a:lnTo>
                    <a:pt x="6989" y="4308"/>
                  </a:lnTo>
                  <a:lnTo>
                    <a:pt x="6991" y="4308"/>
                  </a:lnTo>
                  <a:lnTo>
                    <a:pt x="6993" y="4308"/>
                  </a:lnTo>
                  <a:lnTo>
                    <a:pt x="6995" y="4308"/>
                  </a:lnTo>
                  <a:lnTo>
                    <a:pt x="6997" y="4308"/>
                  </a:lnTo>
                  <a:lnTo>
                    <a:pt x="6999" y="4308"/>
                  </a:lnTo>
                  <a:lnTo>
                    <a:pt x="7001" y="4308"/>
                  </a:lnTo>
                  <a:lnTo>
                    <a:pt x="7003" y="4308"/>
                  </a:lnTo>
                  <a:lnTo>
                    <a:pt x="7005" y="4308"/>
                  </a:lnTo>
                  <a:lnTo>
                    <a:pt x="7007" y="4308"/>
                  </a:lnTo>
                  <a:lnTo>
                    <a:pt x="7009" y="4308"/>
                  </a:lnTo>
                  <a:lnTo>
                    <a:pt x="7011" y="4308"/>
                  </a:lnTo>
                  <a:lnTo>
                    <a:pt x="7013" y="4308"/>
                  </a:lnTo>
                  <a:lnTo>
                    <a:pt x="7015" y="4308"/>
                  </a:lnTo>
                  <a:lnTo>
                    <a:pt x="7017" y="4308"/>
                  </a:lnTo>
                  <a:lnTo>
                    <a:pt x="7019" y="4308"/>
                  </a:lnTo>
                  <a:lnTo>
                    <a:pt x="7021" y="4308"/>
                  </a:lnTo>
                  <a:lnTo>
                    <a:pt x="7023" y="4308"/>
                  </a:lnTo>
                  <a:lnTo>
                    <a:pt x="7025" y="4308"/>
                  </a:lnTo>
                  <a:lnTo>
                    <a:pt x="7027" y="4308"/>
                  </a:lnTo>
                  <a:lnTo>
                    <a:pt x="7029" y="4308"/>
                  </a:lnTo>
                  <a:lnTo>
                    <a:pt x="7031" y="4308"/>
                  </a:lnTo>
                  <a:lnTo>
                    <a:pt x="7033" y="4308"/>
                  </a:lnTo>
                  <a:lnTo>
                    <a:pt x="7035" y="4308"/>
                  </a:lnTo>
                  <a:lnTo>
                    <a:pt x="7037" y="4308"/>
                  </a:lnTo>
                  <a:lnTo>
                    <a:pt x="7039" y="4308"/>
                  </a:lnTo>
                  <a:lnTo>
                    <a:pt x="7041" y="4308"/>
                  </a:lnTo>
                  <a:lnTo>
                    <a:pt x="7043" y="4308"/>
                  </a:lnTo>
                  <a:lnTo>
                    <a:pt x="7045" y="4308"/>
                  </a:lnTo>
                  <a:lnTo>
                    <a:pt x="7047" y="4308"/>
                  </a:lnTo>
                  <a:lnTo>
                    <a:pt x="7049" y="4308"/>
                  </a:lnTo>
                  <a:lnTo>
                    <a:pt x="7051" y="4308"/>
                  </a:lnTo>
                  <a:lnTo>
                    <a:pt x="7053" y="4308"/>
                  </a:lnTo>
                  <a:lnTo>
                    <a:pt x="7055" y="4308"/>
                  </a:lnTo>
                  <a:lnTo>
                    <a:pt x="7057" y="4308"/>
                  </a:lnTo>
                  <a:lnTo>
                    <a:pt x="7059" y="4308"/>
                  </a:lnTo>
                  <a:lnTo>
                    <a:pt x="7061" y="4308"/>
                  </a:lnTo>
                  <a:lnTo>
                    <a:pt x="7063" y="4308"/>
                  </a:lnTo>
                  <a:lnTo>
                    <a:pt x="7065" y="4308"/>
                  </a:lnTo>
                  <a:lnTo>
                    <a:pt x="7067" y="4308"/>
                  </a:lnTo>
                  <a:lnTo>
                    <a:pt x="7069" y="4308"/>
                  </a:lnTo>
                  <a:lnTo>
                    <a:pt x="7071" y="4308"/>
                  </a:lnTo>
                  <a:lnTo>
                    <a:pt x="7073" y="4308"/>
                  </a:lnTo>
                  <a:lnTo>
                    <a:pt x="7075" y="4308"/>
                  </a:lnTo>
                  <a:lnTo>
                    <a:pt x="7077" y="4308"/>
                  </a:lnTo>
                  <a:lnTo>
                    <a:pt x="7078" y="4308"/>
                  </a:lnTo>
                  <a:lnTo>
                    <a:pt x="7080" y="4308"/>
                  </a:lnTo>
                  <a:lnTo>
                    <a:pt x="7082" y="4308"/>
                  </a:lnTo>
                  <a:lnTo>
                    <a:pt x="7084" y="4308"/>
                  </a:lnTo>
                  <a:lnTo>
                    <a:pt x="7086" y="4308"/>
                  </a:lnTo>
                  <a:lnTo>
                    <a:pt x="7088" y="4308"/>
                  </a:lnTo>
                  <a:lnTo>
                    <a:pt x="7090" y="4308"/>
                  </a:lnTo>
                  <a:lnTo>
                    <a:pt x="7092" y="4308"/>
                  </a:lnTo>
                  <a:lnTo>
                    <a:pt x="7094" y="4308"/>
                  </a:lnTo>
                  <a:lnTo>
                    <a:pt x="7096" y="4308"/>
                  </a:lnTo>
                  <a:lnTo>
                    <a:pt x="7098" y="4308"/>
                  </a:lnTo>
                  <a:lnTo>
                    <a:pt x="7100" y="4308"/>
                  </a:lnTo>
                  <a:lnTo>
                    <a:pt x="7102" y="4308"/>
                  </a:lnTo>
                  <a:lnTo>
                    <a:pt x="7104" y="4308"/>
                  </a:lnTo>
                  <a:lnTo>
                    <a:pt x="7106" y="4308"/>
                  </a:lnTo>
                  <a:lnTo>
                    <a:pt x="7108" y="4308"/>
                  </a:lnTo>
                  <a:lnTo>
                    <a:pt x="7110" y="4308"/>
                  </a:lnTo>
                  <a:lnTo>
                    <a:pt x="7112" y="4308"/>
                  </a:lnTo>
                  <a:lnTo>
                    <a:pt x="7114" y="4308"/>
                  </a:lnTo>
                  <a:lnTo>
                    <a:pt x="7116" y="4308"/>
                  </a:lnTo>
                  <a:lnTo>
                    <a:pt x="7118" y="4308"/>
                  </a:lnTo>
                  <a:lnTo>
                    <a:pt x="7120" y="4308"/>
                  </a:lnTo>
                  <a:lnTo>
                    <a:pt x="7122" y="4308"/>
                  </a:lnTo>
                  <a:lnTo>
                    <a:pt x="7124" y="4308"/>
                  </a:lnTo>
                  <a:lnTo>
                    <a:pt x="7126" y="4308"/>
                  </a:lnTo>
                  <a:lnTo>
                    <a:pt x="7128" y="4308"/>
                  </a:lnTo>
                  <a:lnTo>
                    <a:pt x="7130" y="4308"/>
                  </a:lnTo>
                  <a:lnTo>
                    <a:pt x="7132" y="4308"/>
                  </a:lnTo>
                  <a:lnTo>
                    <a:pt x="7134" y="4308"/>
                  </a:lnTo>
                  <a:lnTo>
                    <a:pt x="7136" y="4308"/>
                  </a:lnTo>
                  <a:lnTo>
                    <a:pt x="7138" y="4308"/>
                  </a:lnTo>
                  <a:lnTo>
                    <a:pt x="7140" y="4308"/>
                  </a:lnTo>
                  <a:lnTo>
                    <a:pt x="7142" y="4308"/>
                  </a:lnTo>
                  <a:lnTo>
                    <a:pt x="7144" y="4308"/>
                  </a:lnTo>
                  <a:lnTo>
                    <a:pt x="7146" y="4308"/>
                  </a:lnTo>
                  <a:lnTo>
                    <a:pt x="7148" y="4308"/>
                  </a:lnTo>
                  <a:lnTo>
                    <a:pt x="7150" y="4308"/>
                  </a:lnTo>
                  <a:lnTo>
                    <a:pt x="7152" y="4308"/>
                  </a:lnTo>
                  <a:lnTo>
                    <a:pt x="7154" y="4308"/>
                  </a:lnTo>
                  <a:lnTo>
                    <a:pt x="7156" y="4308"/>
                  </a:lnTo>
                  <a:lnTo>
                    <a:pt x="7158" y="4308"/>
                  </a:lnTo>
                  <a:lnTo>
                    <a:pt x="7160" y="4308"/>
                  </a:lnTo>
                  <a:lnTo>
                    <a:pt x="7162" y="4308"/>
                  </a:lnTo>
                  <a:lnTo>
                    <a:pt x="7164" y="4308"/>
                  </a:lnTo>
                  <a:lnTo>
                    <a:pt x="7166" y="4308"/>
                  </a:lnTo>
                  <a:lnTo>
                    <a:pt x="7168" y="4308"/>
                  </a:lnTo>
                  <a:lnTo>
                    <a:pt x="7170" y="4308"/>
                  </a:lnTo>
                  <a:lnTo>
                    <a:pt x="7171" y="4308"/>
                  </a:lnTo>
                  <a:lnTo>
                    <a:pt x="7173" y="4308"/>
                  </a:lnTo>
                  <a:lnTo>
                    <a:pt x="7175" y="4308"/>
                  </a:lnTo>
                  <a:lnTo>
                    <a:pt x="7177" y="4308"/>
                  </a:lnTo>
                  <a:lnTo>
                    <a:pt x="7179" y="4308"/>
                  </a:lnTo>
                  <a:lnTo>
                    <a:pt x="7181" y="4308"/>
                  </a:lnTo>
                  <a:lnTo>
                    <a:pt x="7183" y="4308"/>
                  </a:lnTo>
                  <a:lnTo>
                    <a:pt x="7185" y="4308"/>
                  </a:lnTo>
                  <a:lnTo>
                    <a:pt x="7187" y="4308"/>
                  </a:lnTo>
                  <a:lnTo>
                    <a:pt x="7189" y="4308"/>
                  </a:lnTo>
                  <a:lnTo>
                    <a:pt x="7191" y="4308"/>
                  </a:lnTo>
                  <a:lnTo>
                    <a:pt x="7193" y="4308"/>
                  </a:lnTo>
                  <a:lnTo>
                    <a:pt x="7195" y="4308"/>
                  </a:lnTo>
                  <a:lnTo>
                    <a:pt x="7197" y="4308"/>
                  </a:lnTo>
                  <a:lnTo>
                    <a:pt x="7199" y="4308"/>
                  </a:lnTo>
                  <a:lnTo>
                    <a:pt x="7201" y="4308"/>
                  </a:lnTo>
                  <a:lnTo>
                    <a:pt x="7203" y="4308"/>
                  </a:lnTo>
                  <a:lnTo>
                    <a:pt x="7205" y="4308"/>
                  </a:lnTo>
                  <a:lnTo>
                    <a:pt x="7207" y="4308"/>
                  </a:lnTo>
                  <a:lnTo>
                    <a:pt x="7209" y="4308"/>
                  </a:lnTo>
                  <a:lnTo>
                    <a:pt x="7211" y="4308"/>
                  </a:lnTo>
                  <a:lnTo>
                    <a:pt x="7213" y="4308"/>
                  </a:lnTo>
                  <a:lnTo>
                    <a:pt x="7215" y="4308"/>
                  </a:lnTo>
                  <a:lnTo>
                    <a:pt x="7217" y="4308"/>
                  </a:lnTo>
                  <a:lnTo>
                    <a:pt x="7219" y="4308"/>
                  </a:lnTo>
                  <a:lnTo>
                    <a:pt x="7221" y="4308"/>
                  </a:lnTo>
                  <a:lnTo>
                    <a:pt x="7223" y="4308"/>
                  </a:lnTo>
                  <a:lnTo>
                    <a:pt x="7225" y="4308"/>
                  </a:lnTo>
                  <a:lnTo>
                    <a:pt x="7227" y="4308"/>
                  </a:lnTo>
                  <a:lnTo>
                    <a:pt x="7229" y="4308"/>
                  </a:lnTo>
                  <a:lnTo>
                    <a:pt x="7231" y="4308"/>
                  </a:lnTo>
                  <a:lnTo>
                    <a:pt x="7233" y="4308"/>
                  </a:lnTo>
                  <a:lnTo>
                    <a:pt x="7235" y="4308"/>
                  </a:lnTo>
                  <a:lnTo>
                    <a:pt x="7237" y="4308"/>
                  </a:lnTo>
                  <a:lnTo>
                    <a:pt x="7239" y="4308"/>
                  </a:lnTo>
                  <a:lnTo>
                    <a:pt x="7241" y="4308"/>
                  </a:lnTo>
                  <a:lnTo>
                    <a:pt x="7243" y="4308"/>
                  </a:lnTo>
                  <a:lnTo>
                    <a:pt x="7245" y="4308"/>
                  </a:lnTo>
                  <a:lnTo>
                    <a:pt x="7247" y="4308"/>
                  </a:lnTo>
                  <a:lnTo>
                    <a:pt x="7249" y="4308"/>
                  </a:lnTo>
                  <a:lnTo>
                    <a:pt x="7251" y="4308"/>
                  </a:lnTo>
                  <a:lnTo>
                    <a:pt x="7253" y="4308"/>
                  </a:lnTo>
                  <a:lnTo>
                    <a:pt x="7255" y="4308"/>
                  </a:lnTo>
                  <a:lnTo>
                    <a:pt x="7257" y="4308"/>
                  </a:lnTo>
                  <a:lnTo>
                    <a:pt x="7259" y="4308"/>
                  </a:lnTo>
                  <a:lnTo>
                    <a:pt x="7261" y="4308"/>
                  </a:lnTo>
                  <a:lnTo>
                    <a:pt x="7263" y="4308"/>
                  </a:lnTo>
                  <a:lnTo>
                    <a:pt x="7264" y="4308"/>
                  </a:lnTo>
                  <a:lnTo>
                    <a:pt x="7266" y="4308"/>
                  </a:lnTo>
                  <a:lnTo>
                    <a:pt x="7268" y="4308"/>
                  </a:lnTo>
                  <a:lnTo>
                    <a:pt x="7270" y="4308"/>
                  </a:lnTo>
                  <a:lnTo>
                    <a:pt x="7272" y="4308"/>
                  </a:lnTo>
                  <a:lnTo>
                    <a:pt x="7274" y="4308"/>
                  </a:lnTo>
                  <a:lnTo>
                    <a:pt x="7276" y="4308"/>
                  </a:lnTo>
                  <a:lnTo>
                    <a:pt x="7278" y="4308"/>
                  </a:lnTo>
                  <a:lnTo>
                    <a:pt x="7280" y="4308"/>
                  </a:lnTo>
                  <a:lnTo>
                    <a:pt x="7282" y="4308"/>
                  </a:lnTo>
                  <a:lnTo>
                    <a:pt x="7284" y="4308"/>
                  </a:lnTo>
                  <a:lnTo>
                    <a:pt x="7286" y="4308"/>
                  </a:lnTo>
                  <a:lnTo>
                    <a:pt x="7288" y="4308"/>
                  </a:lnTo>
                  <a:lnTo>
                    <a:pt x="7290" y="4308"/>
                  </a:lnTo>
                  <a:lnTo>
                    <a:pt x="7292" y="4308"/>
                  </a:lnTo>
                  <a:lnTo>
                    <a:pt x="7294" y="4308"/>
                  </a:lnTo>
                  <a:lnTo>
                    <a:pt x="7296" y="4308"/>
                  </a:lnTo>
                  <a:lnTo>
                    <a:pt x="7298" y="4308"/>
                  </a:lnTo>
                  <a:lnTo>
                    <a:pt x="7300" y="4308"/>
                  </a:lnTo>
                  <a:lnTo>
                    <a:pt x="7302" y="4308"/>
                  </a:lnTo>
                  <a:lnTo>
                    <a:pt x="7304" y="4308"/>
                  </a:lnTo>
                  <a:lnTo>
                    <a:pt x="7306" y="4308"/>
                  </a:lnTo>
                  <a:lnTo>
                    <a:pt x="7308" y="4308"/>
                  </a:lnTo>
                  <a:lnTo>
                    <a:pt x="7310" y="4308"/>
                  </a:lnTo>
                  <a:lnTo>
                    <a:pt x="7312" y="4308"/>
                  </a:lnTo>
                  <a:lnTo>
                    <a:pt x="7314" y="4308"/>
                  </a:lnTo>
                  <a:lnTo>
                    <a:pt x="7316" y="4308"/>
                  </a:lnTo>
                  <a:lnTo>
                    <a:pt x="7318" y="4308"/>
                  </a:lnTo>
                  <a:lnTo>
                    <a:pt x="7320" y="4308"/>
                  </a:lnTo>
                  <a:lnTo>
                    <a:pt x="7322" y="4308"/>
                  </a:lnTo>
                  <a:lnTo>
                    <a:pt x="7324" y="4308"/>
                  </a:lnTo>
                  <a:lnTo>
                    <a:pt x="7326" y="4308"/>
                  </a:lnTo>
                  <a:lnTo>
                    <a:pt x="7328" y="4308"/>
                  </a:lnTo>
                  <a:lnTo>
                    <a:pt x="7330" y="4308"/>
                  </a:lnTo>
                  <a:lnTo>
                    <a:pt x="7332" y="4308"/>
                  </a:lnTo>
                  <a:lnTo>
                    <a:pt x="7334" y="4308"/>
                  </a:lnTo>
                  <a:lnTo>
                    <a:pt x="7336" y="4308"/>
                  </a:lnTo>
                  <a:lnTo>
                    <a:pt x="7338" y="4308"/>
                  </a:lnTo>
                  <a:lnTo>
                    <a:pt x="7340" y="4308"/>
                  </a:lnTo>
                  <a:lnTo>
                    <a:pt x="7342" y="4308"/>
                  </a:lnTo>
                  <a:lnTo>
                    <a:pt x="7344" y="4308"/>
                  </a:lnTo>
                  <a:lnTo>
                    <a:pt x="7346" y="4308"/>
                  </a:lnTo>
                  <a:lnTo>
                    <a:pt x="7348" y="4308"/>
                  </a:lnTo>
                  <a:lnTo>
                    <a:pt x="7350" y="4308"/>
                  </a:lnTo>
                  <a:lnTo>
                    <a:pt x="7352" y="4308"/>
                  </a:lnTo>
                  <a:lnTo>
                    <a:pt x="7354" y="4308"/>
                  </a:lnTo>
                  <a:lnTo>
                    <a:pt x="7356" y="4308"/>
                  </a:lnTo>
                  <a:lnTo>
                    <a:pt x="7357" y="4308"/>
                  </a:lnTo>
                  <a:lnTo>
                    <a:pt x="7359" y="4308"/>
                  </a:lnTo>
                  <a:lnTo>
                    <a:pt x="7361" y="4308"/>
                  </a:lnTo>
                  <a:lnTo>
                    <a:pt x="7363" y="4308"/>
                  </a:lnTo>
                  <a:lnTo>
                    <a:pt x="7365" y="4308"/>
                  </a:lnTo>
                  <a:lnTo>
                    <a:pt x="7367" y="4308"/>
                  </a:lnTo>
                  <a:lnTo>
                    <a:pt x="7369" y="4308"/>
                  </a:lnTo>
                  <a:lnTo>
                    <a:pt x="7371" y="4308"/>
                  </a:lnTo>
                  <a:lnTo>
                    <a:pt x="7373" y="4308"/>
                  </a:lnTo>
                  <a:lnTo>
                    <a:pt x="7375" y="4308"/>
                  </a:lnTo>
                  <a:lnTo>
                    <a:pt x="7377" y="4308"/>
                  </a:lnTo>
                  <a:lnTo>
                    <a:pt x="7379" y="4308"/>
                  </a:lnTo>
                  <a:lnTo>
                    <a:pt x="7381" y="4308"/>
                  </a:lnTo>
                  <a:lnTo>
                    <a:pt x="7383" y="4308"/>
                  </a:lnTo>
                  <a:lnTo>
                    <a:pt x="7385" y="4308"/>
                  </a:lnTo>
                  <a:lnTo>
                    <a:pt x="7387" y="4308"/>
                  </a:lnTo>
                  <a:lnTo>
                    <a:pt x="7389" y="4308"/>
                  </a:lnTo>
                  <a:lnTo>
                    <a:pt x="7391" y="4308"/>
                  </a:lnTo>
                  <a:lnTo>
                    <a:pt x="7393" y="4308"/>
                  </a:lnTo>
                  <a:lnTo>
                    <a:pt x="7395" y="4308"/>
                  </a:lnTo>
                  <a:lnTo>
                    <a:pt x="7397" y="4308"/>
                  </a:lnTo>
                  <a:lnTo>
                    <a:pt x="7399" y="4308"/>
                  </a:lnTo>
                  <a:lnTo>
                    <a:pt x="7401" y="4308"/>
                  </a:lnTo>
                  <a:lnTo>
                    <a:pt x="7403" y="4308"/>
                  </a:lnTo>
                  <a:lnTo>
                    <a:pt x="7405" y="4308"/>
                  </a:lnTo>
                  <a:lnTo>
                    <a:pt x="7407" y="4308"/>
                  </a:lnTo>
                  <a:lnTo>
                    <a:pt x="7409" y="4308"/>
                  </a:lnTo>
                  <a:lnTo>
                    <a:pt x="7411" y="4308"/>
                  </a:lnTo>
                  <a:lnTo>
                    <a:pt x="7413" y="4308"/>
                  </a:lnTo>
                  <a:lnTo>
                    <a:pt x="7415" y="4308"/>
                  </a:lnTo>
                  <a:lnTo>
                    <a:pt x="7417" y="4308"/>
                  </a:lnTo>
                  <a:lnTo>
                    <a:pt x="7419" y="4308"/>
                  </a:lnTo>
                  <a:lnTo>
                    <a:pt x="7421" y="4308"/>
                  </a:lnTo>
                  <a:lnTo>
                    <a:pt x="7423" y="4308"/>
                  </a:lnTo>
                  <a:lnTo>
                    <a:pt x="7425" y="4308"/>
                  </a:lnTo>
                  <a:lnTo>
                    <a:pt x="7427" y="4308"/>
                  </a:lnTo>
                  <a:lnTo>
                    <a:pt x="7429" y="4308"/>
                  </a:lnTo>
                  <a:lnTo>
                    <a:pt x="7431" y="4308"/>
                  </a:lnTo>
                  <a:lnTo>
                    <a:pt x="7433" y="4308"/>
                  </a:lnTo>
                  <a:lnTo>
                    <a:pt x="7435" y="4308"/>
                  </a:lnTo>
                  <a:lnTo>
                    <a:pt x="7437" y="4308"/>
                  </a:lnTo>
                  <a:lnTo>
                    <a:pt x="7439" y="4308"/>
                  </a:lnTo>
                  <a:lnTo>
                    <a:pt x="7441" y="4308"/>
                  </a:lnTo>
                  <a:lnTo>
                    <a:pt x="7443" y="4308"/>
                  </a:lnTo>
                  <a:lnTo>
                    <a:pt x="7445" y="4308"/>
                  </a:lnTo>
                  <a:lnTo>
                    <a:pt x="7447" y="4308"/>
                  </a:lnTo>
                  <a:lnTo>
                    <a:pt x="7449" y="4308"/>
                  </a:lnTo>
                  <a:lnTo>
                    <a:pt x="7450" y="4308"/>
                  </a:lnTo>
                  <a:lnTo>
                    <a:pt x="7452" y="4308"/>
                  </a:lnTo>
                  <a:lnTo>
                    <a:pt x="7454" y="4308"/>
                  </a:lnTo>
                  <a:lnTo>
                    <a:pt x="7456" y="4308"/>
                  </a:lnTo>
                  <a:lnTo>
                    <a:pt x="7458" y="4308"/>
                  </a:lnTo>
                  <a:lnTo>
                    <a:pt x="7460" y="4308"/>
                  </a:lnTo>
                  <a:lnTo>
                    <a:pt x="7462" y="4308"/>
                  </a:lnTo>
                  <a:lnTo>
                    <a:pt x="7464" y="4308"/>
                  </a:lnTo>
                  <a:lnTo>
                    <a:pt x="7466" y="4308"/>
                  </a:lnTo>
                  <a:lnTo>
                    <a:pt x="7468" y="4308"/>
                  </a:lnTo>
                  <a:lnTo>
                    <a:pt x="7470" y="4308"/>
                  </a:lnTo>
                  <a:lnTo>
                    <a:pt x="7472" y="4308"/>
                  </a:lnTo>
                  <a:lnTo>
                    <a:pt x="7474" y="4308"/>
                  </a:lnTo>
                  <a:lnTo>
                    <a:pt x="7476" y="4308"/>
                  </a:lnTo>
                  <a:lnTo>
                    <a:pt x="7478" y="4308"/>
                  </a:lnTo>
                  <a:lnTo>
                    <a:pt x="7480" y="4308"/>
                  </a:lnTo>
                  <a:lnTo>
                    <a:pt x="7482" y="4308"/>
                  </a:lnTo>
                  <a:lnTo>
                    <a:pt x="7484" y="4308"/>
                  </a:lnTo>
                  <a:lnTo>
                    <a:pt x="7486" y="4308"/>
                  </a:lnTo>
                  <a:lnTo>
                    <a:pt x="7488" y="4308"/>
                  </a:lnTo>
                  <a:lnTo>
                    <a:pt x="7490" y="4308"/>
                  </a:lnTo>
                  <a:lnTo>
                    <a:pt x="7492" y="4308"/>
                  </a:lnTo>
                  <a:lnTo>
                    <a:pt x="7494" y="4308"/>
                  </a:lnTo>
                  <a:lnTo>
                    <a:pt x="7496" y="4308"/>
                  </a:lnTo>
                  <a:lnTo>
                    <a:pt x="7498" y="4308"/>
                  </a:lnTo>
                  <a:lnTo>
                    <a:pt x="7500" y="4308"/>
                  </a:lnTo>
                  <a:lnTo>
                    <a:pt x="7502" y="4308"/>
                  </a:lnTo>
                  <a:lnTo>
                    <a:pt x="7504" y="4308"/>
                  </a:lnTo>
                  <a:lnTo>
                    <a:pt x="7506" y="4308"/>
                  </a:lnTo>
                  <a:lnTo>
                    <a:pt x="7508" y="4308"/>
                  </a:lnTo>
                  <a:lnTo>
                    <a:pt x="7510" y="4308"/>
                  </a:lnTo>
                  <a:lnTo>
                    <a:pt x="7512" y="4308"/>
                  </a:lnTo>
                  <a:lnTo>
                    <a:pt x="7514" y="4308"/>
                  </a:lnTo>
                  <a:lnTo>
                    <a:pt x="7516" y="4308"/>
                  </a:lnTo>
                  <a:lnTo>
                    <a:pt x="7518" y="4308"/>
                  </a:lnTo>
                  <a:lnTo>
                    <a:pt x="7520" y="4308"/>
                  </a:lnTo>
                  <a:lnTo>
                    <a:pt x="7522" y="4308"/>
                  </a:lnTo>
                  <a:lnTo>
                    <a:pt x="7524" y="4308"/>
                  </a:lnTo>
                  <a:lnTo>
                    <a:pt x="7526" y="4308"/>
                  </a:lnTo>
                  <a:lnTo>
                    <a:pt x="7528" y="4308"/>
                  </a:lnTo>
                  <a:lnTo>
                    <a:pt x="7530" y="4308"/>
                  </a:lnTo>
                  <a:lnTo>
                    <a:pt x="7532" y="4308"/>
                  </a:lnTo>
                  <a:lnTo>
                    <a:pt x="7534" y="4308"/>
                  </a:lnTo>
                  <a:lnTo>
                    <a:pt x="7536" y="4308"/>
                  </a:lnTo>
                  <a:lnTo>
                    <a:pt x="7538" y="4308"/>
                  </a:lnTo>
                  <a:lnTo>
                    <a:pt x="7540" y="4308"/>
                  </a:lnTo>
                  <a:lnTo>
                    <a:pt x="7542" y="4308"/>
                  </a:lnTo>
                  <a:lnTo>
                    <a:pt x="7543" y="4308"/>
                  </a:lnTo>
                  <a:lnTo>
                    <a:pt x="7545" y="4308"/>
                  </a:lnTo>
                  <a:lnTo>
                    <a:pt x="7547" y="4308"/>
                  </a:lnTo>
                  <a:lnTo>
                    <a:pt x="7549" y="4308"/>
                  </a:lnTo>
                  <a:lnTo>
                    <a:pt x="7551" y="4308"/>
                  </a:lnTo>
                  <a:lnTo>
                    <a:pt x="7553" y="4308"/>
                  </a:lnTo>
                  <a:lnTo>
                    <a:pt x="7555" y="4308"/>
                  </a:lnTo>
                  <a:lnTo>
                    <a:pt x="7557" y="4308"/>
                  </a:lnTo>
                  <a:lnTo>
                    <a:pt x="7559" y="4308"/>
                  </a:lnTo>
                  <a:lnTo>
                    <a:pt x="7561" y="4308"/>
                  </a:lnTo>
                  <a:lnTo>
                    <a:pt x="7563" y="4308"/>
                  </a:lnTo>
                  <a:lnTo>
                    <a:pt x="7565" y="4308"/>
                  </a:lnTo>
                  <a:lnTo>
                    <a:pt x="7567" y="4308"/>
                  </a:lnTo>
                  <a:lnTo>
                    <a:pt x="7569" y="4308"/>
                  </a:lnTo>
                  <a:lnTo>
                    <a:pt x="7571" y="4308"/>
                  </a:lnTo>
                  <a:lnTo>
                    <a:pt x="7573" y="4308"/>
                  </a:lnTo>
                  <a:lnTo>
                    <a:pt x="7575" y="4308"/>
                  </a:lnTo>
                  <a:lnTo>
                    <a:pt x="7577" y="4308"/>
                  </a:lnTo>
                  <a:lnTo>
                    <a:pt x="7579" y="4308"/>
                  </a:lnTo>
                  <a:lnTo>
                    <a:pt x="7581" y="4308"/>
                  </a:lnTo>
                  <a:lnTo>
                    <a:pt x="7583" y="4308"/>
                  </a:lnTo>
                  <a:lnTo>
                    <a:pt x="7585" y="4308"/>
                  </a:lnTo>
                  <a:lnTo>
                    <a:pt x="7587" y="4308"/>
                  </a:lnTo>
                  <a:lnTo>
                    <a:pt x="7589" y="4308"/>
                  </a:lnTo>
                  <a:lnTo>
                    <a:pt x="7591" y="4308"/>
                  </a:lnTo>
                  <a:lnTo>
                    <a:pt x="7593" y="4308"/>
                  </a:lnTo>
                  <a:lnTo>
                    <a:pt x="7595" y="4308"/>
                  </a:lnTo>
                  <a:lnTo>
                    <a:pt x="7597" y="4308"/>
                  </a:lnTo>
                  <a:lnTo>
                    <a:pt x="7599" y="4308"/>
                  </a:lnTo>
                  <a:lnTo>
                    <a:pt x="7601" y="4308"/>
                  </a:lnTo>
                  <a:lnTo>
                    <a:pt x="7603" y="4308"/>
                  </a:lnTo>
                  <a:lnTo>
                    <a:pt x="7605" y="4308"/>
                  </a:lnTo>
                  <a:lnTo>
                    <a:pt x="7607" y="4308"/>
                  </a:lnTo>
                  <a:lnTo>
                    <a:pt x="7609" y="4308"/>
                  </a:lnTo>
                  <a:lnTo>
                    <a:pt x="7611" y="4308"/>
                  </a:lnTo>
                  <a:lnTo>
                    <a:pt x="7613" y="4308"/>
                  </a:lnTo>
                  <a:lnTo>
                    <a:pt x="7615" y="4308"/>
                  </a:lnTo>
                  <a:lnTo>
                    <a:pt x="7617" y="4308"/>
                  </a:lnTo>
                  <a:lnTo>
                    <a:pt x="7619" y="4308"/>
                  </a:lnTo>
                  <a:lnTo>
                    <a:pt x="7621" y="4308"/>
                  </a:lnTo>
                  <a:lnTo>
                    <a:pt x="7623" y="4308"/>
                  </a:lnTo>
                  <a:lnTo>
                    <a:pt x="7625" y="4308"/>
                  </a:lnTo>
                  <a:lnTo>
                    <a:pt x="7627" y="4308"/>
                  </a:lnTo>
                  <a:lnTo>
                    <a:pt x="7629" y="4308"/>
                  </a:lnTo>
                  <a:lnTo>
                    <a:pt x="7631" y="4308"/>
                  </a:lnTo>
                  <a:lnTo>
                    <a:pt x="7633" y="4308"/>
                  </a:lnTo>
                  <a:lnTo>
                    <a:pt x="7635" y="4308"/>
                  </a:lnTo>
                  <a:lnTo>
                    <a:pt x="7636" y="4308"/>
                  </a:lnTo>
                  <a:lnTo>
                    <a:pt x="7638" y="4308"/>
                  </a:lnTo>
                  <a:lnTo>
                    <a:pt x="7640" y="4308"/>
                  </a:lnTo>
                  <a:lnTo>
                    <a:pt x="7642" y="4308"/>
                  </a:lnTo>
                  <a:lnTo>
                    <a:pt x="7644" y="4308"/>
                  </a:lnTo>
                  <a:lnTo>
                    <a:pt x="7646" y="4308"/>
                  </a:lnTo>
                  <a:lnTo>
                    <a:pt x="7648" y="4308"/>
                  </a:lnTo>
                  <a:lnTo>
                    <a:pt x="7650" y="4308"/>
                  </a:lnTo>
                  <a:lnTo>
                    <a:pt x="7652" y="4308"/>
                  </a:lnTo>
                  <a:lnTo>
                    <a:pt x="7654" y="4308"/>
                  </a:lnTo>
                  <a:lnTo>
                    <a:pt x="7656" y="4308"/>
                  </a:lnTo>
                  <a:lnTo>
                    <a:pt x="7658" y="4308"/>
                  </a:lnTo>
                  <a:lnTo>
                    <a:pt x="7660" y="4308"/>
                  </a:lnTo>
                  <a:lnTo>
                    <a:pt x="7662" y="4308"/>
                  </a:lnTo>
                  <a:lnTo>
                    <a:pt x="7664" y="4308"/>
                  </a:lnTo>
                  <a:lnTo>
                    <a:pt x="7666" y="4308"/>
                  </a:lnTo>
                  <a:lnTo>
                    <a:pt x="7668" y="4308"/>
                  </a:lnTo>
                  <a:lnTo>
                    <a:pt x="7670" y="4308"/>
                  </a:lnTo>
                  <a:lnTo>
                    <a:pt x="7672" y="4308"/>
                  </a:lnTo>
                  <a:lnTo>
                    <a:pt x="7674" y="4308"/>
                  </a:lnTo>
                  <a:lnTo>
                    <a:pt x="7676" y="4308"/>
                  </a:lnTo>
                  <a:lnTo>
                    <a:pt x="7678" y="4308"/>
                  </a:lnTo>
                  <a:lnTo>
                    <a:pt x="7680" y="4307"/>
                  </a:lnTo>
                  <a:lnTo>
                    <a:pt x="7682" y="4307"/>
                  </a:lnTo>
                  <a:lnTo>
                    <a:pt x="7684" y="4307"/>
                  </a:lnTo>
                  <a:lnTo>
                    <a:pt x="7686" y="4307"/>
                  </a:lnTo>
                  <a:lnTo>
                    <a:pt x="7688" y="4306"/>
                  </a:lnTo>
                  <a:lnTo>
                    <a:pt x="7690" y="4306"/>
                  </a:lnTo>
                  <a:lnTo>
                    <a:pt x="7692" y="4305"/>
                  </a:lnTo>
                  <a:lnTo>
                    <a:pt x="7694" y="4305"/>
                  </a:lnTo>
                  <a:lnTo>
                    <a:pt x="7696" y="4304"/>
                  </a:lnTo>
                  <a:lnTo>
                    <a:pt x="7698" y="4304"/>
                  </a:lnTo>
                  <a:lnTo>
                    <a:pt x="7700" y="4303"/>
                  </a:lnTo>
                  <a:lnTo>
                    <a:pt x="7702" y="4303"/>
                  </a:lnTo>
                  <a:lnTo>
                    <a:pt x="7704" y="4303"/>
                  </a:lnTo>
                  <a:lnTo>
                    <a:pt x="7706" y="4304"/>
                  </a:lnTo>
                  <a:lnTo>
                    <a:pt x="7708" y="4304"/>
                  </a:lnTo>
                  <a:lnTo>
                    <a:pt x="7710" y="4305"/>
                  </a:lnTo>
                  <a:lnTo>
                    <a:pt x="7712" y="4305"/>
                  </a:lnTo>
                  <a:lnTo>
                    <a:pt x="7714" y="4306"/>
                  </a:lnTo>
                  <a:lnTo>
                    <a:pt x="7716" y="4306"/>
                  </a:lnTo>
                  <a:lnTo>
                    <a:pt x="7718" y="4307"/>
                  </a:lnTo>
                  <a:lnTo>
                    <a:pt x="7720" y="4307"/>
                  </a:lnTo>
                  <a:lnTo>
                    <a:pt x="7722" y="4307"/>
                  </a:lnTo>
                  <a:lnTo>
                    <a:pt x="7724" y="4307"/>
                  </a:lnTo>
                  <a:lnTo>
                    <a:pt x="7726" y="4307"/>
                  </a:lnTo>
                  <a:lnTo>
                    <a:pt x="7727" y="4307"/>
                  </a:lnTo>
                  <a:lnTo>
                    <a:pt x="7729" y="4306"/>
                  </a:lnTo>
                  <a:lnTo>
                    <a:pt x="7731" y="4306"/>
                  </a:lnTo>
                  <a:lnTo>
                    <a:pt x="7733" y="4306"/>
                  </a:lnTo>
                  <a:lnTo>
                    <a:pt x="7735" y="4306"/>
                  </a:lnTo>
                  <a:lnTo>
                    <a:pt x="7737" y="4306"/>
                  </a:lnTo>
                  <a:lnTo>
                    <a:pt x="7739" y="4306"/>
                  </a:lnTo>
                  <a:lnTo>
                    <a:pt x="7741" y="4306"/>
                  </a:lnTo>
                  <a:lnTo>
                    <a:pt x="7743" y="4306"/>
                  </a:lnTo>
                  <a:lnTo>
                    <a:pt x="7745" y="4306"/>
                  </a:lnTo>
                  <a:lnTo>
                    <a:pt x="7747" y="4306"/>
                  </a:lnTo>
                  <a:lnTo>
                    <a:pt x="7749" y="4307"/>
                  </a:lnTo>
                  <a:lnTo>
                    <a:pt x="7751" y="4307"/>
                  </a:lnTo>
                  <a:lnTo>
                    <a:pt x="7753" y="4307"/>
                  </a:lnTo>
                  <a:lnTo>
                    <a:pt x="7755" y="4307"/>
                  </a:lnTo>
                  <a:lnTo>
                    <a:pt x="7757" y="4307"/>
                  </a:lnTo>
                  <a:lnTo>
                    <a:pt x="7759" y="4308"/>
                  </a:lnTo>
                  <a:lnTo>
                    <a:pt x="7761" y="4308"/>
                  </a:lnTo>
                  <a:lnTo>
                    <a:pt x="7763" y="4308"/>
                  </a:lnTo>
                  <a:lnTo>
                    <a:pt x="7765" y="4308"/>
                  </a:lnTo>
                  <a:lnTo>
                    <a:pt x="7767" y="4308"/>
                  </a:lnTo>
                  <a:lnTo>
                    <a:pt x="7769" y="4308"/>
                  </a:lnTo>
                  <a:lnTo>
                    <a:pt x="7771" y="4308"/>
                  </a:lnTo>
                  <a:lnTo>
                    <a:pt x="7773" y="4308"/>
                  </a:lnTo>
                  <a:lnTo>
                    <a:pt x="7775" y="4308"/>
                  </a:lnTo>
                  <a:lnTo>
                    <a:pt x="7777" y="4308"/>
                  </a:lnTo>
                  <a:lnTo>
                    <a:pt x="7779" y="4308"/>
                  </a:lnTo>
                  <a:lnTo>
                    <a:pt x="7781" y="4308"/>
                  </a:lnTo>
                  <a:lnTo>
                    <a:pt x="7783" y="4308"/>
                  </a:lnTo>
                  <a:lnTo>
                    <a:pt x="7785" y="4308"/>
                  </a:lnTo>
                  <a:lnTo>
                    <a:pt x="7787" y="4308"/>
                  </a:lnTo>
                  <a:lnTo>
                    <a:pt x="7789" y="4308"/>
                  </a:lnTo>
                  <a:lnTo>
                    <a:pt x="7791" y="4308"/>
                  </a:lnTo>
                  <a:lnTo>
                    <a:pt x="7793" y="4308"/>
                  </a:lnTo>
                  <a:lnTo>
                    <a:pt x="7795" y="4308"/>
                  </a:lnTo>
                  <a:lnTo>
                    <a:pt x="7797" y="4308"/>
                  </a:lnTo>
                  <a:lnTo>
                    <a:pt x="7799" y="4308"/>
                  </a:lnTo>
                  <a:lnTo>
                    <a:pt x="7801" y="4308"/>
                  </a:lnTo>
                  <a:lnTo>
                    <a:pt x="7803" y="4308"/>
                  </a:lnTo>
                  <a:lnTo>
                    <a:pt x="7805" y="4308"/>
                  </a:lnTo>
                  <a:lnTo>
                    <a:pt x="7807" y="4308"/>
                  </a:lnTo>
                  <a:lnTo>
                    <a:pt x="7809" y="4308"/>
                  </a:lnTo>
                  <a:lnTo>
                    <a:pt x="7811" y="4308"/>
                  </a:lnTo>
                  <a:lnTo>
                    <a:pt x="7813" y="4308"/>
                  </a:lnTo>
                  <a:lnTo>
                    <a:pt x="7815" y="4308"/>
                  </a:lnTo>
                  <a:lnTo>
                    <a:pt x="7817" y="4308"/>
                  </a:lnTo>
                  <a:lnTo>
                    <a:pt x="7819" y="4308"/>
                  </a:lnTo>
                  <a:lnTo>
                    <a:pt x="7820" y="4308"/>
                  </a:lnTo>
                  <a:lnTo>
                    <a:pt x="7822" y="4308"/>
                  </a:lnTo>
                  <a:lnTo>
                    <a:pt x="7824" y="4308"/>
                  </a:lnTo>
                  <a:lnTo>
                    <a:pt x="7826" y="4308"/>
                  </a:lnTo>
                  <a:lnTo>
                    <a:pt x="7828" y="4308"/>
                  </a:lnTo>
                  <a:lnTo>
                    <a:pt x="7830" y="4308"/>
                  </a:lnTo>
                  <a:lnTo>
                    <a:pt x="7832" y="4308"/>
                  </a:lnTo>
                  <a:lnTo>
                    <a:pt x="7834" y="4308"/>
                  </a:lnTo>
                  <a:lnTo>
                    <a:pt x="7836" y="4308"/>
                  </a:lnTo>
                  <a:lnTo>
                    <a:pt x="7838" y="4308"/>
                  </a:lnTo>
                  <a:lnTo>
                    <a:pt x="7840" y="4308"/>
                  </a:lnTo>
                  <a:lnTo>
                    <a:pt x="7842" y="4308"/>
                  </a:lnTo>
                  <a:lnTo>
                    <a:pt x="7844" y="4308"/>
                  </a:lnTo>
                  <a:lnTo>
                    <a:pt x="7846" y="4308"/>
                  </a:lnTo>
                  <a:lnTo>
                    <a:pt x="7848" y="4308"/>
                  </a:lnTo>
                  <a:lnTo>
                    <a:pt x="7850" y="4308"/>
                  </a:lnTo>
                  <a:lnTo>
                    <a:pt x="7852" y="4308"/>
                  </a:lnTo>
                  <a:lnTo>
                    <a:pt x="7854" y="4308"/>
                  </a:lnTo>
                  <a:lnTo>
                    <a:pt x="7856" y="4308"/>
                  </a:lnTo>
                  <a:lnTo>
                    <a:pt x="7858" y="4308"/>
                  </a:lnTo>
                  <a:lnTo>
                    <a:pt x="7860" y="4308"/>
                  </a:lnTo>
                  <a:lnTo>
                    <a:pt x="7862" y="4308"/>
                  </a:lnTo>
                  <a:lnTo>
                    <a:pt x="7864" y="4308"/>
                  </a:lnTo>
                  <a:lnTo>
                    <a:pt x="7866" y="4308"/>
                  </a:lnTo>
                  <a:lnTo>
                    <a:pt x="7868" y="4308"/>
                  </a:lnTo>
                  <a:lnTo>
                    <a:pt x="7870" y="4308"/>
                  </a:lnTo>
                  <a:lnTo>
                    <a:pt x="7872" y="4308"/>
                  </a:lnTo>
                  <a:lnTo>
                    <a:pt x="7874" y="4308"/>
                  </a:lnTo>
                  <a:lnTo>
                    <a:pt x="7876" y="4308"/>
                  </a:lnTo>
                  <a:lnTo>
                    <a:pt x="7878" y="4308"/>
                  </a:lnTo>
                  <a:lnTo>
                    <a:pt x="7880" y="4308"/>
                  </a:lnTo>
                  <a:lnTo>
                    <a:pt x="7882" y="4308"/>
                  </a:lnTo>
                  <a:lnTo>
                    <a:pt x="7884" y="4308"/>
                  </a:lnTo>
                  <a:lnTo>
                    <a:pt x="7886" y="4308"/>
                  </a:lnTo>
                  <a:lnTo>
                    <a:pt x="7888" y="4308"/>
                  </a:lnTo>
                  <a:lnTo>
                    <a:pt x="7890" y="4308"/>
                  </a:lnTo>
                  <a:lnTo>
                    <a:pt x="7892" y="4308"/>
                  </a:lnTo>
                  <a:lnTo>
                    <a:pt x="7894" y="4308"/>
                  </a:lnTo>
                  <a:lnTo>
                    <a:pt x="7896" y="4308"/>
                  </a:lnTo>
                  <a:lnTo>
                    <a:pt x="7898" y="4308"/>
                  </a:lnTo>
                  <a:lnTo>
                    <a:pt x="7900" y="4308"/>
                  </a:lnTo>
                  <a:lnTo>
                    <a:pt x="7902" y="4308"/>
                  </a:lnTo>
                  <a:lnTo>
                    <a:pt x="7904" y="4308"/>
                  </a:lnTo>
                  <a:lnTo>
                    <a:pt x="7906" y="4308"/>
                  </a:lnTo>
                  <a:lnTo>
                    <a:pt x="7908" y="4308"/>
                  </a:lnTo>
                  <a:lnTo>
                    <a:pt x="7910" y="4308"/>
                  </a:lnTo>
                  <a:lnTo>
                    <a:pt x="7912" y="4308"/>
                  </a:lnTo>
                  <a:lnTo>
                    <a:pt x="7913" y="4308"/>
                  </a:lnTo>
                  <a:lnTo>
                    <a:pt x="7915" y="4308"/>
                  </a:lnTo>
                  <a:lnTo>
                    <a:pt x="7917" y="4308"/>
                  </a:lnTo>
                  <a:lnTo>
                    <a:pt x="7919" y="4308"/>
                  </a:lnTo>
                  <a:lnTo>
                    <a:pt x="7921" y="430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0" name="Line 12"/>
            <p:cNvSpPr>
              <a:spLocks noChangeShapeType="1"/>
            </p:cNvSpPr>
            <p:nvPr/>
          </p:nvSpPr>
          <p:spPr bwMode="auto">
            <a:xfrm>
              <a:off x="736" y="2362"/>
              <a:ext cx="1" cy="150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1" name="Oval 13"/>
            <p:cNvSpPr>
              <a:spLocks noChangeArrowheads="1"/>
            </p:cNvSpPr>
            <p:nvPr/>
          </p:nvSpPr>
          <p:spPr bwMode="auto">
            <a:xfrm>
              <a:off x="726" y="2356"/>
              <a:ext cx="21" cy="2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2" name="Line 14"/>
            <p:cNvSpPr>
              <a:spLocks noChangeShapeType="1"/>
            </p:cNvSpPr>
            <p:nvPr/>
          </p:nvSpPr>
          <p:spPr bwMode="auto">
            <a:xfrm>
              <a:off x="993" y="2962"/>
              <a:ext cx="1" cy="9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3" name="Line 15"/>
            <p:cNvSpPr>
              <a:spLocks noChangeShapeType="1"/>
            </p:cNvSpPr>
            <p:nvPr/>
          </p:nvSpPr>
          <p:spPr bwMode="auto">
            <a:xfrm>
              <a:off x="1826" y="3083"/>
              <a:ext cx="1" cy="7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4" name="Line 16"/>
            <p:cNvSpPr>
              <a:spLocks noChangeShapeType="1"/>
            </p:cNvSpPr>
            <p:nvPr/>
          </p:nvSpPr>
          <p:spPr bwMode="auto">
            <a:xfrm>
              <a:off x="2362" y="2828"/>
              <a:ext cx="1" cy="10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5" name="Line 17"/>
            <p:cNvSpPr>
              <a:spLocks noChangeShapeType="1"/>
            </p:cNvSpPr>
            <p:nvPr/>
          </p:nvSpPr>
          <p:spPr bwMode="auto">
            <a:xfrm>
              <a:off x="2534" y="3503"/>
              <a:ext cx="1" cy="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6" name="Line 18"/>
            <p:cNvSpPr>
              <a:spLocks noChangeShapeType="1"/>
            </p:cNvSpPr>
            <p:nvPr/>
          </p:nvSpPr>
          <p:spPr bwMode="auto">
            <a:xfrm>
              <a:off x="3212" y="3654"/>
              <a:ext cx="1" cy="21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87" name="Rectangle 19"/>
            <p:cNvSpPr>
              <a:spLocks noChangeArrowheads="1"/>
            </p:cNvSpPr>
            <p:nvPr/>
          </p:nvSpPr>
          <p:spPr bwMode="auto">
            <a:xfrm>
              <a:off x="689" y="2302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(111)</a:t>
              </a:r>
              <a:endParaRPr lang="en-US" sz="1200"/>
            </a:p>
          </p:txBody>
        </p:sp>
        <p:sp>
          <p:nvSpPr>
            <p:cNvPr id="288788" name="Rectangle 20"/>
            <p:cNvSpPr>
              <a:spLocks noChangeArrowheads="1"/>
            </p:cNvSpPr>
            <p:nvPr/>
          </p:nvSpPr>
          <p:spPr bwMode="auto">
            <a:xfrm>
              <a:off x="2314" y="2768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(311)</a:t>
              </a:r>
              <a:endParaRPr lang="en-US" sz="1200"/>
            </a:p>
          </p:txBody>
        </p:sp>
        <p:sp>
          <p:nvSpPr>
            <p:cNvPr id="288789" name="Rectangle 21"/>
            <p:cNvSpPr>
              <a:spLocks noChangeArrowheads="1"/>
            </p:cNvSpPr>
            <p:nvPr/>
          </p:nvSpPr>
          <p:spPr bwMode="auto">
            <a:xfrm>
              <a:off x="944" y="2903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(200)</a:t>
              </a:r>
              <a:endParaRPr lang="en-US" sz="1200"/>
            </a:p>
          </p:txBody>
        </p:sp>
        <p:sp>
          <p:nvSpPr>
            <p:cNvPr id="288790" name="Rectangle 22"/>
            <p:cNvSpPr>
              <a:spLocks noChangeArrowheads="1"/>
            </p:cNvSpPr>
            <p:nvPr/>
          </p:nvSpPr>
          <p:spPr bwMode="auto">
            <a:xfrm>
              <a:off x="1779" y="3024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(220)</a:t>
              </a:r>
              <a:endParaRPr lang="en-US" sz="1200"/>
            </a:p>
          </p:txBody>
        </p:sp>
        <p:sp>
          <p:nvSpPr>
            <p:cNvPr id="288791" name="Rectangle 23"/>
            <p:cNvSpPr>
              <a:spLocks noChangeArrowheads="1"/>
            </p:cNvSpPr>
            <p:nvPr/>
          </p:nvSpPr>
          <p:spPr bwMode="auto">
            <a:xfrm>
              <a:off x="2487" y="3445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(222)</a:t>
              </a:r>
              <a:endParaRPr lang="en-US" sz="1200"/>
            </a:p>
          </p:txBody>
        </p:sp>
        <p:sp>
          <p:nvSpPr>
            <p:cNvPr id="288792" name="Rectangle 24"/>
            <p:cNvSpPr>
              <a:spLocks noChangeArrowheads="1"/>
            </p:cNvSpPr>
            <p:nvPr/>
          </p:nvSpPr>
          <p:spPr bwMode="auto">
            <a:xfrm>
              <a:off x="3164" y="3594"/>
              <a:ext cx="2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(400)</a:t>
              </a:r>
              <a:endParaRPr lang="en-US" sz="1200"/>
            </a:p>
          </p:txBody>
        </p:sp>
        <p:sp>
          <p:nvSpPr>
            <p:cNvPr id="288793" name="Line 25"/>
            <p:cNvSpPr>
              <a:spLocks noChangeShapeType="1"/>
            </p:cNvSpPr>
            <p:nvPr/>
          </p:nvSpPr>
          <p:spPr bwMode="auto">
            <a:xfrm>
              <a:off x="564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94" name="Line 26"/>
            <p:cNvSpPr>
              <a:spLocks noChangeShapeType="1"/>
            </p:cNvSpPr>
            <p:nvPr/>
          </p:nvSpPr>
          <p:spPr bwMode="auto">
            <a:xfrm>
              <a:off x="646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95" name="Line 27"/>
            <p:cNvSpPr>
              <a:spLocks noChangeShapeType="1"/>
            </p:cNvSpPr>
            <p:nvPr/>
          </p:nvSpPr>
          <p:spPr bwMode="auto">
            <a:xfrm>
              <a:off x="729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96" name="Line 28"/>
            <p:cNvSpPr>
              <a:spLocks noChangeShapeType="1"/>
            </p:cNvSpPr>
            <p:nvPr/>
          </p:nvSpPr>
          <p:spPr bwMode="auto">
            <a:xfrm>
              <a:off x="811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97" name="Oval 29"/>
            <p:cNvSpPr>
              <a:spLocks noChangeArrowheads="1"/>
            </p:cNvSpPr>
            <p:nvPr/>
          </p:nvSpPr>
          <p:spPr bwMode="auto">
            <a:xfrm>
              <a:off x="808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798" name="Rectangle 30"/>
            <p:cNvSpPr>
              <a:spLocks noChangeArrowheads="1"/>
            </p:cNvSpPr>
            <p:nvPr/>
          </p:nvSpPr>
          <p:spPr bwMode="auto">
            <a:xfrm>
              <a:off x="783" y="3884"/>
              <a:ext cx="60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40</a:t>
              </a:r>
              <a:endParaRPr lang="en-US"/>
            </a:p>
          </p:txBody>
        </p:sp>
        <p:sp>
          <p:nvSpPr>
            <p:cNvPr id="288799" name="Line 31"/>
            <p:cNvSpPr>
              <a:spLocks noChangeShapeType="1"/>
            </p:cNvSpPr>
            <p:nvPr/>
          </p:nvSpPr>
          <p:spPr bwMode="auto">
            <a:xfrm>
              <a:off x="894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0" name="Line 32"/>
            <p:cNvSpPr>
              <a:spLocks noChangeShapeType="1"/>
            </p:cNvSpPr>
            <p:nvPr/>
          </p:nvSpPr>
          <p:spPr bwMode="auto">
            <a:xfrm>
              <a:off x="977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1" name="Line 33"/>
            <p:cNvSpPr>
              <a:spLocks noChangeShapeType="1"/>
            </p:cNvSpPr>
            <p:nvPr/>
          </p:nvSpPr>
          <p:spPr bwMode="auto">
            <a:xfrm>
              <a:off x="1059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2" name="Line 34"/>
            <p:cNvSpPr>
              <a:spLocks noChangeShapeType="1"/>
            </p:cNvSpPr>
            <p:nvPr/>
          </p:nvSpPr>
          <p:spPr bwMode="auto">
            <a:xfrm>
              <a:off x="1142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3" name="Line 35"/>
            <p:cNvSpPr>
              <a:spLocks noChangeShapeType="1"/>
            </p:cNvSpPr>
            <p:nvPr/>
          </p:nvSpPr>
          <p:spPr bwMode="auto">
            <a:xfrm>
              <a:off x="1224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4" name="Oval 36"/>
            <p:cNvSpPr>
              <a:spLocks noChangeArrowheads="1"/>
            </p:cNvSpPr>
            <p:nvPr/>
          </p:nvSpPr>
          <p:spPr bwMode="auto">
            <a:xfrm>
              <a:off x="1221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5" name="Rectangle 37"/>
            <p:cNvSpPr>
              <a:spLocks noChangeArrowheads="1"/>
            </p:cNvSpPr>
            <p:nvPr/>
          </p:nvSpPr>
          <p:spPr bwMode="auto">
            <a:xfrm>
              <a:off x="1196" y="3884"/>
              <a:ext cx="61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50</a:t>
              </a:r>
              <a:endParaRPr lang="en-US"/>
            </a:p>
          </p:txBody>
        </p:sp>
        <p:sp>
          <p:nvSpPr>
            <p:cNvPr id="288806" name="Line 38"/>
            <p:cNvSpPr>
              <a:spLocks noChangeShapeType="1"/>
            </p:cNvSpPr>
            <p:nvPr/>
          </p:nvSpPr>
          <p:spPr bwMode="auto">
            <a:xfrm>
              <a:off x="1307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7" name="Line 39"/>
            <p:cNvSpPr>
              <a:spLocks noChangeShapeType="1"/>
            </p:cNvSpPr>
            <p:nvPr/>
          </p:nvSpPr>
          <p:spPr bwMode="auto">
            <a:xfrm>
              <a:off x="1389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8" name="Line 40"/>
            <p:cNvSpPr>
              <a:spLocks noChangeShapeType="1"/>
            </p:cNvSpPr>
            <p:nvPr/>
          </p:nvSpPr>
          <p:spPr bwMode="auto">
            <a:xfrm>
              <a:off x="1472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09" name="Line 41"/>
            <p:cNvSpPr>
              <a:spLocks noChangeShapeType="1"/>
            </p:cNvSpPr>
            <p:nvPr/>
          </p:nvSpPr>
          <p:spPr bwMode="auto">
            <a:xfrm>
              <a:off x="1555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0" name="Line 42"/>
            <p:cNvSpPr>
              <a:spLocks noChangeShapeType="1"/>
            </p:cNvSpPr>
            <p:nvPr/>
          </p:nvSpPr>
          <p:spPr bwMode="auto">
            <a:xfrm>
              <a:off x="1637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1" name="Oval 43"/>
            <p:cNvSpPr>
              <a:spLocks noChangeArrowheads="1"/>
            </p:cNvSpPr>
            <p:nvPr/>
          </p:nvSpPr>
          <p:spPr bwMode="auto">
            <a:xfrm>
              <a:off x="1634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2" name="Rectangle 44"/>
            <p:cNvSpPr>
              <a:spLocks noChangeArrowheads="1"/>
            </p:cNvSpPr>
            <p:nvPr/>
          </p:nvSpPr>
          <p:spPr bwMode="auto">
            <a:xfrm>
              <a:off x="1609" y="3884"/>
              <a:ext cx="60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60</a:t>
              </a:r>
              <a:endParaRPr lang="en-US"/>
            </a:p>
          </p:txBody>
        </p:sp>
        <p:sp>
          <p:nvSpPr>
            <p:cNvPr id="288813" name="Line 45"/>
            <p:cNvSpPr>
              <a:spLocks noChangeShapeType="1"/>
            </p:cNvSpPr>
            <p:nvPr/>
          </p:nvSpPr>
          <p:spPr bwMode="auto">
            <a:xfrm>
              <a:off x="1720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4" name="Line 46"/>
            <p:cNvSpPr>
              <a:spLocks noChangeShapeType="1"/>
            </p:cNvSpPr>
            <p:nvPr/>
          </p:nvSpPr>
          <p:spPr bwMode="auto">
            <a:xfrm>
              <a:off x="1802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5" name="Line 47"/>
            <p:cNvSpPr>
              <a:spLocks noChangeShapeType="1"/>
            </p:cNvSpPr>
            <p:nvPr/>
          </p:nvSpPr>
          <p:spPr bwMode="auto">
            <a:xfrm>
              <a:off x="1885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6" name="Line 48"/>
            <p:cNvSpPr>
              <a:spLocks noChangeShapeType="1"/>
            </p:cNvSpPr>
            <p:nvPr/>
          </p:nvSpPr>
          <p:spPr bwMode="auto">
            <a:xfrm>
              <a:off x="1968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7" name="Line 49"/>
            <p:cNvSpPr>
              <a:spLocks noChangeShapeType="1"/>
            </p:cNvSpPr>
            <p:nvPr/>
          </p:nvSpPr>
          <p:spPr bwMode="auto">
            <a:xfrm>
              <a:off x="2050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8" name="Oval 50"/>
            <p:cNvSpPr>
              <a:spLocks noChangeArrowheads="1"/>
            </p:cNvSpPr>
            <p:nvPr/>
          </p:nvSpPr>
          <p:spPr bwMode="auto">
            <a:xfrm>
              <a:off x="2047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19" name="Rectangle 51"/>
            <p:cNvSpPr>
              <a:spLocks noChangeArrowheads="1"/>
            </p:cNvSpPr>
            <p:nvPr/>
          </p:nvSpPr>
          <p:spPr bwMode="auto">
            <a:xfrm>
              <a:off x="2022" y="3884"/>
              <a:ext cx="61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70</a:t>
              </a:r>
              <a:endParaRPr lang="en-US"/>
            </a:p>
          </p:txBody>
        </p:sp>
        <p:sp>
          <p:nvSpPr>
            <p:cNvPr id="288820" name="Line 52"/>
            <p:cNvSpPr>
              <a:spLocks noChangeShapeType="1"/>
            </p:cNvSpPr>
            <p:nvPr/>
          </p:nvSpPr>
          <p:spPr bwMode="auto">
            <a:xfrm>
              <a:off x="2133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1" name="Line 53"/>
            <p:cNvSpPr>
              <a:spLocks noChangeShapeType="1"/>
            </p:cNvSpPr>
            <p:nvPr/>
          </p:nvSpPr>
          <p:spPr bwMode="auto">
            <a:xfrm>
              <a:off x="2215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2" name="Line 54"/>
            <p:cNvSpPr>
              <a:spLocks noChangeShapeType="1"/>
            </p:cNvSpPr>
            <p:nvPr/>
          </p:nvSpPr>
          <p:spPr bwMode="auto">
            <a:xfrm>
              <a:off x="2298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3" name="Line 55"/>
            <p:cNvSpPr>
              <a:spLocks noChangeShapeType="1"/>
            </p:cNvSpPr>
            <p:nvPr/>
          </p:nvSpPr>
          <p:spPr bwMode="auto">
            <a:xfrm>
              <a:off x="2381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4" name="Line 56"/>
            <p:cNvSpPr>
              <a:spLocks noChangeShapeType="1"/>
            </p:cNvSpPr>
            <p:nvPr/>
          </p:nvSpPr>
          <p:spPr bwMode="auto">
            <a:xfrm>
              <a:off x="2463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5" name="Oval 57"/>
            <p:cNvSpPr>
              <a:spLocks noChangeArrowheads="1"/>
            </p:cNvSpPr>
            <p:nvPr/>
          </p:nvSpPr>
          <p:spPr bwMode="auto">
            <a:xfrm>
              <a:off x="2460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6" name="Rectangle 58"/>
            <p:cNvSpPr>
              <a:spLocks noChangeArrowheads="1"/>
            </p:cNvSpPr>
            <p:nvPr/>
          </p:nvSpPr>
          <p:spPr bwMode="auto">
            <a:xfrm>
              <a:off x="2435" y="3884"/>
              <a:ext cx="60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80</a:t>
              </a:r>
              <a:endParaRPr lang="en-US"/>
            </a:p>
          </p:txBody>
        </p:sp>
        <p:sp>
          <p:nvSpPr>
            <p:cNvPr id="288827" name="Line 59"/>
            <p:cNvSpPr>
              <a:spLocks noChangeShapeType="1"/>
            </p:cNvSpPr>
            <p:nvPr/>
          </p:nvSpPr>
          <p:spPr bwMode="auto">
            <a:xfrm>
              <a:off x="2546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8" name="Line 60"/>
            <p:cNvSpPr>
              <a:spLocks noChangeShapeType="1"/>
            </p:cNvSpPr>
            <p:nvPr/>
          </p:nvSpPr>
          <p:spPr bwMode="auto">
            <a:xfrm>
              <a:off x="2628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29" name="Line 61"/>
            <p:cNvSpPr>
              <a:spLocks noChangeShapeType="1"/>
            </p:cNvSpPr>
            <p:nvPr/>
          </p:nvSpPr>
          <p:spPr bwMode="auto">
            <a:xfrm>
              <a:off x="2711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0" name="Line 62"/>
            <p:cNvSpPr>
              <a:spLocks noChangeShapeType="1"/>
            </p:cNvSpPr>
            <p:nvPr/>
          </p:nvSpPr>
          <p:spPr bwMode="auto">
            <a:xfrm>
              <a:off x="2793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1" name="Line 63"/>
            <p:cNvSpPr>
              <a:spLocks noChangeShapeType="1"/>
            </p:cNvSpPr>
            <p:nvPr/>
          </p:nvSpPr>
          <p:spPr bwMode="auto">
            <a:xfrm>
              <a:off x="2876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2" name="Oval 64"/>
            <p:cNvSpPr>
              <a:spLocks noChangeArrowheads="1"/>
            </p:cNvSpPr>
            <p:nvPr/>
          </p:nvSpPr>
          <p:spPr bwMode="auto">
            <a:xfrm>
              <a:off x="2873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3" name="Rectangle 65"/>
            <p:cNvSpPr>
              <a:spLocks noChangeArrowheads="1"/>
            </p:cNvSpPr>
            <p:nvPr/>
          </p:nvSpPr>
          <p:spPr bwMode="auto">
            <a:xfrm>
              <a:off x="2848" y="3884"/>
              <a:ext cx="61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90</a:t>
              </a:r>
              <a:endParaRPr lang="en-US"/>
            </a:p>
          </p:txBody>
        </p:sp>
        <p:sp>
          <p:nvSpPr>
            <p:cNvPr id="288834" name="Line 66"/>
            <p:cNvSpPr>
              <a:spLocks noChangeShapeType="1"/>
            </p:cNvSpPr>
            <p:nvPr/>
          </p:nvSpPr>
          <p:spPr bwMode="auto">
            <a:xfrm>
              <a:off x="2959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5" name="Line 67"/>
            <p:cNvSpPr>
              <a:spLocks noChangeShapeType="1"/>
            </p:cNvSpPr>
            <p:nvPr/>
          </p:nvSpPr>
          <p:spPr bwMode="auto">
            <a:xfrm>
              <a:off x="3041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6" name="Line 68"/>
            <p:cNvSpPr>
              <a:spLocks noChangeShapeType="1"/>
            </p:cNvSpPr>
            <p:nvPr/>
          </p:nvSpPr>
          <p:spPr bwMode="auto">
            <a:xfrm>
              <a:off x="3124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7" name="Line 69"/>
            <p:cNvSpPr>
              <a:spLocks noChangeShapeType="1"/>
            </p:cNvSpPr>
            <p:nvPr/>
          </p:nvSpPr>
          <p:spPr bwMode="auto">
            <a:xfrm>
              <a:off x="3206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8" name="Line 70"/>
            <p:cNvSpPr>
              <a:spLocks noChangeShapeType="1"/>
            </p:cNvSpPr>
            <p:nvPr/>
          </p:nvSpPr>
          <p:spPr bwMode="auto">
            <a:xfrm>
              <a:off x="3289" y="3864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39" name="Oval 71"/>
            <p:cNvSpPr>
              <a:spLocks noChangeArrowheads="1"/>
            </p:cNvSpPr>
            <p:nvPr/>
          </p:nvSpPr>
          <p:spPr bwMode="auto">
            <a:xfrm>
              <a:off x="3285" y="3861"/>
              <a:ext cx="8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40" name="Rectangle 72"/>
            <p:cNvSpPr>
              <a:spLocks noChangeArrowheads="1"/>
            </p:cNvSpPr>
            <p:nvPr/>
          </p:nvSpPr>
          <p:spPr bwMode="auto">
            <a:xfrm>
              <a:off x="3248" y="3884"/>
              <a:ext cx="90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288841" name="Rectangle 73"/>
            <p:cNvSpPr>
              <a:spLocks noChangeArrowheads="1"/>
            </p:cNvSpPr>
            <p:nvPr/>
          </p:nvSpPr>
          <p:spPr bwMode="auto">
            <a:xfrm>
              <a:off x="1684" y="3947"/>
              <a:ext cx="529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Two-Theta (deg)</a:t>
              </a:r>
              <a:endParaRPr lang="en-US"/>
            </a:p>
          </p:txBody>
        </p:sp>
        <p:sp>
          <p:nvSpPr>
            <p:cNvPr id="288842" name="Line 74"/>
            <p:cNvSpPr>
              <a:spLocks noChangeShapeType="1"/>
            </p:cNvSpPr>
            <p:nvPr/>
          </p:nvSpPr>
          <p:spPr bwMode="auto">
            <a:xfrm flipH="1">
              <a:off x="506" y="3864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43" name="Oval 75"/>
            <p:cNvSpPr>
              <a:spLocks noChangeArrowheads="1"/>
            </p:cNvSpPr>
            <p:nvPr/>
          </p:nvSpPr>
          <p:spPr bwMode="auto">
            <a:xfrm>
              <a:off x="523" y="3861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44" name="Rectangle 76"/>
            <p:cNvSpPr>
              <a:spLocks noChangeArrowheads="1"/>
            </p:cNvSpPr>
            <p:nvPr/>
          </p:nvSpPr>
          <p:spPr bwMode="auto">
            <a:xfrm>
              <a:off x="400" y="3837"/>
              <a:ext cx="87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x10</a:t>
              </a:r>
              <a:endParaRPr lang="en-US"/>
            </a:p>
          </p:txBody>
        </p:sp>
        <p:sp>
          <p:nvSpPr>
            <p:cNvPr id="288845" name="Rectangle 77"/>
            <p:cNvSpPr>
              <a:spLocks noChangeArrowheads="1"/>
            </p:cNvSpPr>
            <p:nvPr/>
          </p:nvSpPr>
          <p:spPr bwMode="auto">
            <a:xfrm>
              <a:off x="481" y="3826"/>
              <a:ext cx="20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288846" name="Line 78"/>
            <p:cNvSpPr>
              <a:spLocks noChangeShapeType="1"/>
            </p:cNvSpPr>
            <p:nvPr/>
          </p:nvSpPr>
          <p:spPr bwMode="auto">
            <a:xfrm flipH="1">
              <a:off x="506" y="3564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47" name="Oval 79"/>
            <p:cNvSpPr>
              <a:spLocks noChangeArrowheads="1"/>
            </p:cNvSpPr>
            <p:nvPr/>
          </p:nvSpPr>
          <p:spPr bwMode="auto">
            <a:xfrm>
              <a:off x="523" y="3560"/>
              <a:ext cx="7" cy="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48" name="Rectangle 80"/>
            <p:cNvSpPr>
              <a:spLocks noChangeArrowheads="1"/>
            </p:cNvSpPr>
            <p:nvPr/>
          </p:nvSpPr>
          <p:spPr bwMode="auto">
            <a:xfrm>
              <a:off x="431" y="3536"/>
              <a:ext cx="74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2.0</a:t>
              </a:r>
              <a:endParaRPr lang="en-US"/>
            </a:p>
          </p:txBody>
        </p:sp>
        <p:sp>
          <p:nvSpPr>
            <p:cNvPr id="288849" name="Line 81"/>
            <p:cNvSpPr>
              <a:spLocks noChangeShapeType="1"/>
            </p:cNvSpPr>
            <p:nvPr/>
          </p:nvSpPr>
          <p:spPr bwMode="auto">
            <a:xfrm flipH="1">
              <a:off x="506" y="3263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0" name="Oval 82"/>
            <p:cNvSpPr>
              <a:spLocks noChangeArrowheads="1"/>
            </p:cNvSpPr>
            <p:nvPr/>
          </p:nvSpPr>
          <p:spPr bwMode="auto">
            <a:xfrm>
              <a:off x="523" y="3260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1" name="Rectangle 83"/>
            <p:cNvSpPr>
              <a:spLocks noChangeArrowheads="1"/>
            </p:cNvSpPr>
            <p:nvPr/>
          </p:nvSpPr>
          <p:spPr bwMode="auto">
            <a:xfrm>
              <a:off x="431" y="3236"/>
              <a:ext cx="74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4.0</a:t>
              </a:r>
              <a:endParaRPr lang="en-US"/>
            </a:p>
          </p:txBody>
        </p:sp>
        <p:sp>
          <p:nvSpPr>
            <p:cNvPr id="288852" name="Line 84"/>
            <p:cNvSpPr>
              <a:spLocks noChangeShapeType="1"/>
            </p:cNvSpPr>
            <p:nvPr/>
          </p:nvSpPr>
          <p:spPr bwMode="auto">
            <a:xfrm flipH="1">
              <a:off x="506" y="2963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3" name="Oval 85"/>
            <p:cNvSpPr>
              <a:spLocks noChangeArrowheads="1"/>
            </p:cNvSpPr>
            <p:nvPr/>
          </p:nvSpPr>
          <p:spPr bwMode="auto">
            <a:xfrm>
              <a:off x="523" y="2959"/>
              <a:ext cx="7" cy="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4" name="Rectangle 86"/>
            <p:cNvSpPr>
              <a:spLocks noChangeArrowheads="1"/>
            </p:cNvSpPr>
            <p:nvPr/>
          </p:nvSpPr>
          <p:spPr bwMode="auto">
            <a:xfrm>
              <a:off x="431" y="2935"/>
              <a:ext cx="74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6.0</a:t>
              </a:r>
              <a:endParaRPr lang="en-US"/>
            </a:p>
          </p:txBody>
        </p:sp>
        <p:sp>
          <p:nvSpPr>
            <p:cNvPr id="288855" name="Line 87"/>
            <p:cNvSpPr>
              <a:spLocks noChangeShapeType="1"/>
            </p:cNvSpPr>
            <p:nvPr/>
          </p:nvSpPr>
          <p:spPr bwMode="auto">
            <a:xfrm flipH="1">
              <a:off x="506" y="2662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6" name="Oval 88"/>
            <p:cNvSpPr>
              <a:spLocks noChangeArrowheads="1"/>
            </p:cNvSpPr>
            <p:nvPr/>
          </p:nvSpPr>
          <p:spPr bwMode="auto">
            <a:xfrm>
              <a:off x="523" y="2659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7" name="Rectangle 89"/>
            <p:cNvSpPr>
              <a:spLocks noChangeArrowheads="1"/>
            </p:cNvSpPr>
            <p:nvPr/>
          </p:nvSpPr>
          <p:spPr bwMode="auto">
            <a:xfrm>
              <a:off x="431" y="2634"/>
              <a:ext cx="74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8.0</a:t>
              </a:r>
              <a:endParaRPr lang="en-US"/>
            </a:p>
          </p:txBody>
        </p:sp>
        <p:sp>
          <p:nvSpPr>
            <p:cNvPr id="288858" name="Line 90"/>
            <p:cNvSpPr>
              <a:spLocks noChangeShapeType="1"/>
            </p:cNvSpPr>
            <p:nvPr/>
          </p:nvSpPr>
          <p:spPr bwMode="auto">
            <a:xfrm flipH="1">
              <a:off x="506" y="2362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59" name="Oval 91"/>
            <p:cNvSpPr>
              <a:spLocks noChangeArrowheads="1"/>
            </p:cNvSpPr>
            <p:nvPr/>
          </p:nvSpPr>
          <p:spPr bwMode="auto">
            <a:xfrm>
              <a:off x="523" y="2358"/>
              <a:ext cx="7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60" name="Rectangle 92"/>
            <p:cNvSpPr>
              <a:spLocks noChangeArrowheads="1"/>
            </p:cNvSpPr>
            <p:nvPr/>
          </p:nvSpPr>
          <p:spPr bwMode="auto">
            <a:xfrm>
              <a:off x="402" y="2334"/>
              <a:ext cx="104" cy="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</a:rPr>
                <a:t>10.0</a:t>
              </a:r>
              <a:endParaRPr lang="en-US"/>
            </a:p>
          </p:txBody>
        </p:sp>
        <p:sp>
          <p:nvSpPr>
            <p:cNvPr id="288861" name="Oval 93"/>
            <p:cNvSpPr>
              <a:spLocks noChangeArrowheads="1"/>
            </p:cNvSpPr>
            <p:nvPr/>
          </p:nvSpPr>
          <p:spPr bwMode="auto">
            <a:xfrm>
              <a:off x="519" y="3857"/>
              <a:ext cx="14" cy="15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62" name="Rectangle 94"/>
            <p:cNvSpPr>
              <a:spLocks noChangeArrowheads="1"/>
            </p:cNvSpPr>
            <p:nvPr/>
          </p:nvSpPr>
          <p:spPr bwMode="auto">
            <a:xfrm rot="16200000">
              <a:off x="75" y="2991"/>
              <a:ext cx="54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Intensity(Counts)</a:t>
              </a:r>
              <a:endParaRPr lang="en-US"/>
            </a:p>
          </p:txBody>
        </p:sp>
        <p:sp>
          <p:nvSpPr>
            <p:cNvPr id="288863" name="Rectangle 95"/>
            <p:cNvSpPr>
              <a:spLocks noChangeArrowheads="1"/>
            </p:cNvSpPr>
            <p:nvPr/>
          </p:nvSpPr>
          <p:spPr bwMode="auto">
            <a:xfrm>
              <a:off x="2609" y="2307"/>
              <a:ext cx="665" cy="7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864" name="Rectangle 96"/>
            <p:cNvSpPr>
              <a:spLocks noChangeArrowheads="1"/>
            </p:cNvSpPr>
            <p:nvPr/>
          </p:nvSpPr>
          <p:spPr bwMode="auto">
            <a:xfrm>
              <a:off x="2615" y="2307"/>
              <a:ext cx="77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00-004-0784&gt; Gold - Au</a:t>
              </a:r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6172200" y="431800"/>
            <a:ext cx="2735262" cy="863600"/>
            <a:chOff x="3606" y="1706"/>
            <a:chExt cx="1723" cy="544"/>
          </a:xfrm>
        </p:grpSpPr>
        <p:sp>
          <p:nvSpPr>
            <p:cNvPr id="97" name="Rectangle 28"/>
            <p:cNvSpPr>
              <a:spLocks noChangeArrowheads="1"/>
            </p:cNvSpPr>
            <p:nvPr/>
          </p:nvSpPr>
          <p:spPr bwMode="auto">
            <a:xfrm>
              <a:off x="3606" y="1706"/>
              <a:ext cx="1723" cy="5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8" name="Freeform 34"/>
            <p:cNvSpPr>
              <a:spLocks/>
            </p:cNvSpPr>
            <p:nvPr/>
          </p:nvSpPr>
          <p:spPr bwMode="auto">
            <a:xfrm>
              <a:off x="3606" y="1706"/>
              <a:ext cx="544" cy="3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27"/>
                </a:cxn>
                <a:cxn ang="0">
                  <a:pos x="227" y="363"/>
                </a:cxn>
                <a:cxn ang="0">
                  <a:pos x="499" y="272"/>
                </a:cxn>
                <a:cxn ang="0">
                  <a:pos x="544" y="0"/>
                </a:cxn>
                <a:cxn ang="0">
                  <a:pos x="0" y="0"/>
                </a:cxn>
              </a:cxnLst>
              <a:rect l="0" t="0" r="r" b="b"/>
              <a:pathLst>
                <a:path w="544" h="363">
                  <a:moveTo>
                    <a:pt x="0" y="0"/>
                  </a:moveTo>
                  <a:lnTo>
                    <a:pt x="0" y="227"/>
                  </a:lnTo>
                  <a:lnTo>
                    <a:pt x="227" y="363"/>
                  </a:lnTo>
                  <a:lnTo>
                    <a:pt x="499" y="272"/>
                  </a:lnTo>
                  <a:lnTo>
                    <a:pt x="544" y="0"/>
                  </a:lnTo>
                  <a:lnTo>
                    <a:pt x="0" y="0"/>
                  </a:lnTo>
                  <a:close/>
                </a:path>
              </a:pathLst>
            </a:custGeom>
            <a:pattFill prst="ltHorz">
              <a:fgClr>
                <a:schemeClr val="tx1"/>
              </a:fgClr>
              <a:bgClr>
                <a:srgbClr val="FF6600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3606" y="1933"/>
              <a:ext cx="408" cy="3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136"/>
                </a:cxn>
                <a:cxn ang="0">
                  <a:pos x="408" y="317"/>
                </a:cxn>
                <a:cxn ang="0">
                  <a:pos x="0" y="317"/>
                </a:cxn>
                <a:cxn ang="0">
                  <a:pos x="0" y="0"/>
                </a:cxn>
              </a:cxnLst>
              <a:rect l="0" t="0" r="r" b="b"/>
              <a:pathLst>
                <a:path w="408" h="317">
                  <a:moveTo>
                    <a:pt x="0" y="0"/>
                  </a:moveTo>
                  <a:lnTo>
                    <a:pt x="227" y="136"/>
                  </a:lnTo>
                  <a:lnTo>
                    <a:pt x="408" y="317"/>
                  </a:lnTo>
                  <a:lnTo>
                    <a:pt x="0" y="317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0" name="Freeform 36"/>
            <p:cNvSpPr>
              <a:spLocks/>
            </p:cNvSpPr>
            <p:nvPr/>
          </p:nvSpPr>
          <p:spPr bwMode="auto">
            <a:xfrm>
              <a:off x="3833" y="1978"/>
              <a:ext cx="680" cy="272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272" y="0"/>
                </a:cxn>
                <a:cxn ang="0">
                  <a:pos x="680" y="181"/>
                </a:cxn>
                <a:cxn ang="0">
                  <a:pos x="589" y="272"/>
                </a:cxn>
                <a:cxn ang="0">
                  <a:pos x="181" y="272"/>
                </a:cxn>
                <a:cxn ang="0">
                  <a:pos x="0" y="91"/>
                </a:cxn>
              </a:cxnLst>
              <a:rect l="0" t="0" r="r" b="b"/>
              <a:pathLst>
                <a:path w="680" h="272">
                  <a:moveTo>
                    <a:pt x="0" y="91"/>
                  </a:moveTo>
                  <a:lnTo>
                    <a:pt x="272" y="0"/>
                  </a:lnTo>
                  <a:lnTo>
                    <a:pt x="680" y="181"/>
                  </a:lnTo>
                  <a:lnTo>
                    <a:pt x="589" y="272"/>
                  </a:lnTo>
                  <a:lnTo>
                    <a:pt x="181" y="272"/>
                  </a:lnTo>
                  <a:lnTo>
                    <a:pt x="0" y="91"/>
                  </a:lnTo>
                  <a:close/>
                </a:path>
              </a:pathLst>
            </a:custGeom>
            <a:pattFill prst="ltVert">
              <a:fgClr>
                <a:schemeClr val="tx1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1" name="Freeform 37"/>
            <p:cNvSpPr>
              <a:spLocks/>
            </p:cNvSpPr>
            <p:nvPr/>
          </p:nvSpPr>
          <p:spPr bwMode="auto">
            <a:xfrm>
              <a:off x="4105" y="1706"/>
              <a:ext cx="635" cy="453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0" y="272"/>
                </a:cxn>
                <a:cxn ang="0">
                  <a:pos x="408" y="453"/>
                </a:cxn>
                <a:cxn ang="0">
                  <a:pos x="635" y="181"/>
                </a:cxn>
                <a:cxn ang="0">
                  <a:pos x="589" y="0"/>
                </a:cxn>
                <a:cxn ang="0">
                  <a:pos x="45" y="0"/>
                </a:cxn>
              </a:cxnLst>
              <a:rect l="0" t="0" r="r" b="b"/>
              <a:pathLst>
                <a:path w="635" h="453">
                  <a:moveTo>
                    <a:pt x="45" y="0"/>
                  </a:moveTo>
                  <a:lnTo>
                    <a:pt x="0" y="272"/>
                  </a:lnTo>
                  <a:lnTo>
                    <a:pt x="408" y="453"/>
                  </a:lnTo>
                  <a:lnTo>
                    <a:pt x="635" y="181"/>
                  </a:lnTo>
                  <a:lnTo>
                    <a:pt x="589" y="0"/>
                  </a:lnTo>
                  <a:lnTo>
                    <a:pt x="45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4694" y="1706"/>
              <a:ext cx="499" cy="4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3" y="0"/>
                </a:cxn>
                <a:cxn ang="0">
                  <a:pos x="499" y="408"/>
                </a:cxn>
                <a:cxn ang="0">
                  <a:pos x="91" y="317"/>
                </a:cxn>
                <a:cxn ang="0">
                  <a:pos x="0" y="0"/>
                </a:cxn>
              </a:cxnLst>
              <a:rect l="0" t="0" r="r" b="b"/>
              <a:pathLst>
                <a:path w="499" h="408">
                  <a:moveTo>
                    <a:pt x="0" y="0"/>
                  </a:moveTo>
                  <a:lnTo>
                    <a:pt x="363" y="0"/>
                  </a:lnTo>
                  <a:lnTo>
                    <a:pt x="499" y="408"/>
                  </a:lnTo>
                  <a:lnTo>
                    <a:pt x="91" y="317"/>
                  </a:lnTo>
                  <a:lnTo>
                    <a:pt x="0" y="0"/>
                  </a:lnTo>
                  <a:close/>
                </a:path>
              </a:pathLst>
            </a:custGeom>
            <a:pattFill prst="ltHorz">
              <a:fgClr>
                <a:schemeClr val="tx1"/>
              </a:fgClr>
              <a:bgClr>
                <a:srgbClr val="FF6600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3" name="Freeform 39"/>
            <p:cNvSpPr>
              <a:spLocks/>
            </p:cNvSpPr>
            <p:nvPr/>
          </p:nvSpPr>
          <p:spPr bwMode="auto">
            <a:xfrm>
              <a:off x="4430" y="1887"/>
              <a:ext cx="408" cy="363"/>
            </a:xfrm>
            <a:custGeom>
              <a:avLst/>
              <a:gdLst/>
              <a:ahLst/>
              <a:cxnLst>
                <a:cxn ang="0">
                  <a:pos x="318" y="0"/>
                </a:cxn>
                <a:cxn ang="0">
                  <a:pos x="0" y="363"/>
                </a:cxn>
                <a:cxn ang="0">
                  <a:pos x="408" y="363"/>
                </a:cxn>
                <a:cxn ang="0">
                  <a:pos x="318" y="0"/>
                </a:cxn>
              </a:cxnLst>
              <a:rect l="0" t="0" r="r" b="b"/>
              <a:pathLst>
                <a:path w="408" h="363">
                  <a:moveTo>
                    <a:pt x="318" y="0"/>
                  </a:moveTo>
                  <a:lnTo>
                    <a:pt x="0" y="363"/>
                  </a:lnTo>
                  <a:lnTo>
                    <a:pt x="408" y="363"/>
                  </a:lnTo>
                  <a:lnTo>
                    <a:pt x="318" y="0"/>
                  </a:lnTo>
                  <a:close/>
                </a:path>
              </a:pathLst>
            </a:custGeom>
            <a:pattFill prst="ltHorz">
              <a:fgClr>
                <a:schemeClr val="tx1"/>
              </a:fgClr>
              <a:bgClr>
                <a:srgbClr val="FF6600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4785" y="2023"/>
              <a:ext cx="544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4" y="136"/>
                </a:cxn>
                <a:cxn ang="0">
                  <a:pos x="544" y="227"/>
                </a:cxn>
                <a:cxn ang="0">
                  <a:pos x="45" y="227"/>
                </a:cxn>
                <a:cxn ang="0">
                  <a:pos x="0" y="0"/>
                </a:cxn>
              </a:cxnLst>
              <a:rect l="0" t="0" r="r" b="b"/>
              <a:pathLst>
                <a:path w="544" h="227">
                  <a:moveTo>
                    <a:pt x="0" y="0"/>
                  </a:moveTo>
                  <a:lnTo>
                    <a:pt x="544" y="136"/>
                  </a:lnTo>
                  <a:lnTo>
                    <a:pt x="544" y="227"/>
                  </a:lnTo>
                  <a:lnTo>
                    <a:pt x="45" y="227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chemeClr val="tx1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5057" y="1706"/>
              <a:ext cx="272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0"/>
                </a:cxn>
                <a:cxn ang="0">
                  <a:pos x="272" y="453"/>
                </a:cxn>
                <a:cxn ang="0">
                  <a:pos x="136" y="408"/>
                </a:cxn>
                <a:cxn ang="0">
                  <a:pos x="0" y="0"/>
                </a:cxn>
              </a:cxnLst>
              <a:rect l="0" t="0" r="r" b="b"/>
              <a:pathLst>
                <a:path w="272" h="453">
                  <a:moveTo>
                    <a:pt x="0" y="0"/>
                  </a:moveTo>
                  <a:lnTo>
                    <a:pt x="272" y="0"/>
                  </a:lnTo>
                  <a:lnTo>
                    <a:pt x="272" y="453"/>
                  </a:lnTo>
                  <a:lnTo>
                    <a:pt x="136" y="408"/>
                  </a:lnTo>
                  <a:lnTo>
                    <a:pt x="0" y="0"/>
                  </a:lnTo>
                  <a:close/>
                </a:path>
              </a:pathLst>
            </a:custGeom>
            <a:pattFill prst="ltVert">
              <a:fgClr>
                <a:schemeClr val="tx1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6" name="Text Box 85"/>
          <p:cNvSpPr txBox="1">
            <a:spLocks noChangeArrowheads="1"/>
          </p:cNvSpPr>
          <p:nvPr/>
        </p:nvSpPr>
        <p:spPr bwMode="auto">
          <a:xfrm>
            <a:off x="6172200" y="0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>
                <a:solidFill>
                  <a:srgbClr val="FF6600"/>
                </a:solidFill>
                <a:latin typeface="Arial" charset="0"/>
              </a:rPr>
              <a:t>Diffracting crystallites</a:t>
            </a:r>
          </a:p>
        </p:txBody>
      </p:sp>
    </p:spTree>
    <p:extLst>
      <p:ext uri="{BB962C8B-B14F-4D97-AF65-F5344CB8AC3E}">
        <p14:creationId xmlns:p14="http://schemas.microsoft.com/office/powerpoint/2010/main" val="57989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1527175"/>
          </a:xfrm>
        </p:spPr>
        <p:txBody>
          <a:bodyPr/>
          <a:lstStyle/>
          <a:p>
            <a:r>
              <a:rPr lang="en-US" sz="3100" b="1" dirty="0">
                <a:latin typeface="Book Antiqua" pitchFamily="18" charset="0"/>
              </a:rPr>
              <a:t>3 COMMON </a:t>
            </a:r>
            <a:r>
              <a:rPr lang="tr-TR" sz="3100" b="1" dirty="0">
                <a:latin typeface="Book Antiqua" pitchFamily="18" charset="0"/>
              </a:rPr>
              <a:t>X-RAY DIFFRACTION METHODS</a:t>
            </a:r>
            <a:endParaRPr lang="en-US" sz="3100" b="1" dirty="0">
              <a:latin typeface="Book Antiqua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45947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572000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0714"/>
                </a:lnTo>
                <a:lnTo>
                  <a:pt x="3119667" y="270714"/>
                </a:lnTo>
                <a:lnTo>
                  <a:pt x="3119667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526279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526279" y="2814510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1406612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452332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19667" y="0"/>
                </a:moveTo>
                <a:lnTo>
                  <a:pt x="3119667" y="270714"/>
                </a:lnTo>
                <a:lnTo>
                  <a:pt x="0" y="270714"/>
                </a:lnTo>
                <a:lnTo>
                  <a:pt x="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282881" y="1525391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 Diffraction Method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3213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Laue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3213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Orientation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Single Crystal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Fixed Angle</a:t>
            </a:r>
            <a:endParaRPr kumimoji="0" lang="tr-TR" sz="1900" b="1" i="0" u="none" strike="noStrike" kern="1200" cap="none" normalizeH="0" baseline="0" noProof="1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82881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Rotating Crystal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82881" y="5186488"/>
            <a:ext cx="2578237" cy="1519111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constant</a:t>
            </a: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 or 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Secondary Phases</a:t>
            </a:r>
            <a:endParaRPr kumimoji="0" lang="tr-TR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Single Crystal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Variable Angle</a:t>
            </a:r>
          </a:p>
        </p:txBody>
      </p:sp>
      <p:sp>
        <p:nvSpPr>
          <p:cNvPr id="16" name="Freeform 15"/>
          <p:cNvSpPr/>
          <p:nvPr/>
        </p:nvSpPr>
        <p:spPr>
          <a:xfrm>
            <a:off x="6402548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Powder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402548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Parameters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Polycrystal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/P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owder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Fixed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Angle</a:t>
            </a:r>
            <a:endParaRPr kumimoji="0" lang="en-US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52290" name="Picture 2" descr="Image result for polycrystalline">
            <a:extLst>
              <a:ext uri="{FF2B5EF4-FFF2-40B4-BE49-F238E27FC236}">
                <a16:creationId xmlns:a16="http://schemas.microsoft.com/office/drawing/2014/main" id="{F85E91CD-DD77-4A07-AAEC-FB27C6C9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61" y="76200"/>
            <a:ext cx="116285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3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1527175"/>
          </a:xfrm>
        </p:spPr>
        <p:txBody>
          <a:bodyPr/>
          <a:lstStyle/>
          <a:p>
            <a:r>
              <a:rPr lang="en-US" sz="3100" b="1" dirty="0">
                <a:latin typeface="Book Antiqua" pitchFamily="18" charset="0"/>
              </a:rPr>
              <a:t>3 COMMON </a:t>
            </a:r>
            <a:r>
              <a:rPr lang="tr-TR" sz="3100" b="1" dirty="0">
                <a:latin typeface="Book Antiqua" pitchFamily="18" charset="0"/>
              </a:rPr>
              <a:t>X-RAY DIFFRACTION METHODS</a:t>
            </a:r>
            <a:endParaRPr lang="en-US" sz="3100" b="1" dirty="0">
              <a:latin typeface="Book Antiqua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72000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0714"/>
                </a:lnTo>
                <a:lnTo>
                  <a:pt x="3119667" y="270714"/>
                </a:lnTo>
                <a:lnTo>
                  <a:pt x="3119667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526279" y="2814510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452332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19667" y="0"/>
                </a:moveTo>
                <a:lnTo>
                  <a:pt x="3119667" y="270714"/>
                </a:lnTo>
                <a:lnTo>
                  <a:pt x="0" y="270714"/>
                </a:lnTo>
                <a:lnTo>
                  <a:pt x="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282881" y="1525391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 Diffraction Method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3213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Laue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82881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Rotating Crystal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402548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Powder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7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1527175"/>
          </a:xfrm>
        </p:spPr>
        <p:txBody>
          <a:bodyPr/>
          <a:lstStyle/>
          <a:p>
            <a:r>
              <a:rPr lang="en-US" sz="3100" b="1" dirty="0">
                <a:latin typeface="Book Antiqua" pitchFamily="18" charset="0"/>
              </a:rPr>
              <a:t>3 COMMON </a:t>
            </a:r>
            <a:r>
              <a:rPr lang="tr-TR" sz="3100" b="1" dirty="0">
                <a:latin typeface="Book Antiqua" pitchFamily="18" charset="0"/>
              </a:rPr>
              <a:t>X-RAY DIFFRACTION METHODS</a:t>
            </a:r>
            <a:endParaRPr lang="en-US" sz="3100" b="1" dirty="0">
              <a:latin typeface="Book Antiqua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45947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572000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0714"/>
                </a:lnTo>
                <a:lnTo>
                  <a:pt x="3119667" y="270714"/>
                </a:lnTo>
                <a:lnTo>
                  <a:pt x="3119667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526279" y="2814510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452332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19667" y="0"/>
                </a:moveTo>
                <a:lnTo>
                  <a:pt x="3119667" y="270714"/>
                </a:lnTo>
                <a:lnTo>
                  <a:pt x="0" y="270714"/>
                </a:lnTo>
                <a:lnTo>
                  <a:pt x="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282881" y="1525391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 Diffraction Method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3213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Laue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82881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Rotating Crystal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402548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Powder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402548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Parameters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Polycrystal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/P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owder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Fixed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Angle</a:t>
            </a:r>
            <a:endParaRPr kumimoji="0" lang="en-US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52290" name="Picture 2" descr="Image result for polycrystalline">
            <a:extLst>
              <a:ext uri="{FF2B5EF4-FFF2-40B4-BE49-F238E27FC236}">
                <a16:creationId xmlns:a16="http://schemas.microsoft.com/office/drawing/2014/main" id="{F85E91CD-DD77-4A07-AAEC-FB27C6C9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61" y="76200"/>
            <a:ext cx="116285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3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1527175"/>
          </a:xfrm>
        </p:spPr>
        <p:txBody>
          <a:bodyPr/>
          <a:lstStyle/>
          <a:p>
            <a:r>
              <a:rPr lang="en-US" sz="3100" b="1" dirty="0">
                <a:latin typeface="Book Antiqua" pitchFamily="18" charset="0"/>
              </a:rPr>
              <a:t>3 COMMON </a:t>
            </a:r>
            <a:r>
              <a:rPr lang="tr-TR" sz="3100" b="1" dirty="0">
                <a:latin typeface="Book Antiqua" pitchFamily="18" charset="0"/>
              </a:rPr>
              <a:t>X-RAY DIFFRACTION METHODS</a:t>
            </a:r>
            <a:endParaRPr lang="en-US" sz="3100" b="1" dirty="0">
              <a:latin typeface="Book Antiqua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45947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572000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0714"/>
                </a:lnTo>
                <a:lnTo>
                  <a:pt x="3119667" y="270714"/>
                </a:lnTo>
                <a:lnTo>
                  <a:pt x="3119667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526279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526279" y="2814510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452332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19667" y="0"/>
                </a:moveTo>
                <a:lnTo>
                  <a:pt x="3119667" y="270714"/>
                </a:lnTo>
                <a:lnTo>
                  <a:pt x="0" y="270714"/>
                </a:lnTo>
                <a:lnTo>
                  <a:pt x="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282881" y="1525391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 Diffraction Method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3213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Laue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82881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Rotating Crystal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82881" y="5186488"/>
            <a:ext cx="2578237" cy="1519111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constant</a:t>
            </a: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 or 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Secondary Phases</a:t>
            </a:r>
            <a:endParaRPr kumimoji="0" lang="tr-TR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Single Crystal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Variable Angle</a:t>
            </a:r>
          </a:p>
        </p:txBody>
      </p:sp>
      <p:sp>
        <p:nvSpPr>
          <p:cNvPr id="16" name="Freeform 15"/>
          <p:cNvSpPr/>
          <p:nvPr/>
        </p:nvSpPr>
        <p:spPr>
          <a:xfrm>
            <a:off x="6402548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Powder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402548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Parameters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Polycrystal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/P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owder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Fixed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Angle</a:t>
            </a:r>
            <a:endParaRPr kumimoji="0" lang="en-US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52290" name="Picture 2" descr="Image result for polycrystalline">
            <a:extLst>
              <a:ext uri="{FF2B5EF4-FFF2-40B4-BE49-F238E27FC236}">
                <a16:creationId xmlns:a16="http://schemas.microsoft.com/office/drawing/2014/main" id="{F85E91CD-DD77-4A07-AAEC-FB27C6C9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61" y="76200"/>
            <a:ext cx="116285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23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1527175"/>
          </a:xfrm>
        </p:spPr>
        <p:txBody>
          <a:bodyPr/>
          <a:lstStyle/>
          <a:p>
            <a:r>
              <a:rPr lang="en-US" sz="3100" b="1" dirty="0">
                <a:latin typeface="Book Antiqua" pitchFamily="18" charset="0"/>
              </a:rPr>
              <a:t>3 COMMON </a:t>
            </a:r>
            <a:r>
              <a:rPr lang="tr-TR" sz="3100" b="1" dirty="0">
                <a:latin typeface="Book Antiqua" pitchFamily="18" charset="0"/>
              </a:rPr>
              <a:t>X-RAY DIFFRACTION METHODS</a:t>
            </a:r>
            <a:endParaRPr lang="en-US" sz="3100" b="1" dirty="0">
              <a:latin typeface="Book Antiqua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45947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572000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0714"/>
                </a:lnTo>
                <a:lnTo>
                  <a:pt x="3119667" y="270714"/>
                </a:lnTo>
                <a:lnTo>
                  <a:pt x="3119667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526279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4526279" y="2814510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1406612" y="4645059"/>
            <a:ext cx="91440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4142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452332" y="2814510"/>
            <a:ext cx="3119667" cy="541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19667" y="0"/>
                </a:moveTo>
                <a:lnTo>
                  <a:pt x="3119667" y="270714"/>
                </a:lnTo>
                <a:lnTo>
                  <a:pt x="0" y="270714"/>
                </a:lnTo>
                <a:lnTo>
                  <a:pt x="0" y="5414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282881" y="1525391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X-Ray Diffraction Method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3213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Laue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3213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Orientation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Single Crystal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Fixed Angle</a:t>
            </a:r>
            <a:endParaRPr kumimoji="0" lang="tr-TR" sz="1900" b="1" i="0" u="none" strike="noStrike" kern="1200" cap="none" normalizeH="0" baseline="0" noProof="1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82881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Rotating Crystal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82881" y="5186488"/>
            <a:ext cx="2578237" cy="1519111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constant</a:t>
            </a: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 or 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Secondary Phases</a:t>
            </a:r>
            <a:endParaRPr kumimoji="0" lang="tr-TR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Single Crystal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Variable Angle</a:t>
            </a:r>
          </a:p>
        </p:txBody>
      </p:sp>
      <p:sp>
        <p:nvSpPr>
          <p:cNvPr id="16" name="Freeform 15"/>
          <p:cNvSpPr/>
          <p:nvPr/>
        </p:nvSpPr>
        <p:spPr>
          <a:xfrm>
            <a:off x="6402548" y="3355940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>
                <a:ln>
                  <a:noFill/>
                </a:ln>
                <a:solidFill>
                  <a:schemeClr val="tx2"/>
                </a:solidFill>
                <a:effectLst/>
                <a:cs typeface="Arial" charset="0"/>
              </a:rPr>
              <a:t>Powder</a:t>
            </a:r>
            <a:endParaRPr kumimoji="0" lang="en-US" sz="19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cs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402548" y="5186489"/>
            <a:ext cx="2578237" cy="1289118"/>
          </a:xfrm>
          <a:custGeom>
            <a:avLst/>
            <a:gdLst>
              <a:gd name="connsiteX0" fmla="*/ 0 w 2578237"/>
              <a:gd name="connsiteY0" fmla="*/ 0 h 1289118"/>
              <a:gd name="connsiteX1" fmla="*/ 2578237 w 2578237"/>
              <a:gd name="connsiteY1" fmla="*/ 0 h 1289118"/>
              <a:gd name="connsiteX2" fmla="*/ 2578237 w 2578237"/>
              <a:gd name="connsiteY2" fmla="*/ 1289118 h 1289118"/>
              <a:gd name="connsiteX3" fmla="*/ 0 w 2578237"/>
              <a:gd name="connsiteY3" fmla="*/ 1289118 h 1289118"/>
              <a:gd name="connsiteX4" fmla="*/ 0 w 2578237"/>
              <a:gd name="connsiteY4" fmla="*/ 0 h 12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237" h="1289118">
                <a:moveTo>
                  <a:pt x="0" y="0"/>
                </a:moveTo>
                <a:lnTo>
                  <a:pt x="2578237" y="0"/>
                </a:lnTo>
                <a:lnTo>
                  <a:pt x="2578237" y="1289118"/>
                </a:lnTo>
                <a:lnTo>
                  <a:pt x="0" y="128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Lattice Parameters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Polycrystal</a:t>
            </a:r>
            <a:r>
              <a:rPr kumimoji="0" lang="en-US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/P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owder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Monochromatic Beam</a:t>
            </a:r>
          </a:p>
          <a:p>
            <a:pPr marL="660400" marR="0" lvl="0" indent="-6604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0000"/>
              <a:buFontTx/>
              <a:buNone/>
              <a:tabLst/>
            </a:pPr>
            <a:r>
              <a:rPr lang="en-US" sz="1900" b="1" dirty="0">
                <a:solidFill>
                  <a:schemeClr val="tx2"/>
                </a:solidFill>
                <a:latin typeface="Arial" charset="0"/>
                <a:cs typeface="Arial" charset="0"/>
              </a:rPr>
              <a:t>Fixed</a:t>
            </a:r>
            <a:r>
              <a:rPr kumimoji="0" lang="tr-TR" sz="1900" b="1" i="0" u="none" strike="noStrike" kern="1200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cs typeface="Arial" charset="0"/>
              </a:rPr>
              <a:t> Angle</a:t>
            </a:r>
            <a:endParaRPr kumimoji="0" lang="en-US" sz="1900" b="1" i="0" u="none" strike="noStrike" kern="1200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52290" name="Picture 2" descr="Image result for polycrystalline">
            <a:extLst>
              <a:ext uri="{FF2B5EF4-FFF2-40B4-BE49-F238E27FC236}">
                <a16:creationId xmlns:a16="http://schemas.microsoft.com/office/drawing/2014/main" id="{F85E91CD-DD77-4A07-AAEC-FB27C6C9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61" y="76200"/>
            <a:ext cx="116285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0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4" descr="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947736"/>
            <a:ext cx="3048000" cy="2633664"/>
          </a:xfrm>
          <a:prstGeom prst="rect">
            <a:avLst/>
          </a:prstGeom>
          <a:noFill/>
        </p:spPr>
      </p:pic>
      <p:pic>
        <p:nvPicPr>
          <p:cNvPr id="4" name="Picture 58" descr="powder-diffract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623409"/>
            <a:ext cx="1676400" cy="123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2258390"/>
            <a:ext cx="558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61947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Useful for Phase Identification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44562"/>
            <a:ext cx="8229600" cy="19050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The diffraction pattern for every phase is as unique as your fingerprint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Phases with the same element composition can have drastically different diffraction patterns.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the position and relative intensity of a series of peaks to match experimental data to the reference patterns in the database</a:t>
            </a:r>
          </a:p>
        </p:txBody>
      </p:sp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2"/>
          <a:srcRect t="8069" b="2690"/>
          <a:stretch>
            <a:fillRect/>
          </a:stretch>
        </p:blipFill>
        <p:spPr bwMode="auto">
          <a:xfrm>
            <a:off x="-152400" y="3264877"/>
            <a:ext cx="5105400" cy="3581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7014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264877"/>
            <a:ext cx="397032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63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Databases such as the Powder Diffraction File (PDF) contain </a:t>
            </a:r>
            <a:r>
              <a:rPr lang="en-US" sz="2800" dirty="0" err="1">
                <a:latin typeface="Times New Roman" pitchFamily="18" charset="0"/>
              </a:rPr>
              <a:t>dI</a:t>
            </a:r>
            <a:r>
              <a:rPr lang="en-US" sz="2800" dirty="0"/>
              <a:t> lists for thousands of crystalline phases. 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2133600"/>
          </a:xfrm>
        </p:spPr>
        <p:txBody>
          <a:bodyPr>
            <a:noAutofit/>
          </a:bodyPr>
          <a:lstStyle/>
          <a:p>
            <a:r>
              <a:rPr lang="en-US" sz="2800" dirty="0"/>
              <a:t>The PDF contains over 200,000 diffraction patterns.</a:t>
            </a:r>
          </a:p>
          <a:p>
            <a:r>
              <a:rPr lang="en-US" sz="2800" dirty="0"/>
              <a:t>Modern computer programs can help you determine what phases are present in your sample by quickly comparing your diffraction data to all of the patterns in the database.</a:t>
            </a:r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2"/>
          <a:srcRect b="21971"/>
          <a:stretch>
            <a:fillRect/>
          </a:stretch>
        </p:blipFill>
        <p:spPr bwMode="auto">
          <a:xfrm>
            <a:off x="381000" y="3533775"/>
            <a:ext cx="4381500" cy="3248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3"/>
          <a:srcRect r="14607" b="21971"/>
          <a:stretch>
            <a:fillRect/>
          </a:stretch>
        </p:blipFill>
        <p:spPr bwMode="auto">
          <a:xfrm>
            <a:off x="4953000" y="3533775"/>
            <a:ext cx="3741738" cy="3248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60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12376</TotalTime>
  <Words>2042</Words>
  <Application>Microsoft Office PowerPoint</Application>
  <PresentationFormat>On-screen Show (4:3)</PresentationFormat>
  <Paragraphs>294</Paragraphs>
  <Slides>28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Book Antiqua</vt:lpstr>
      <vt:lpstr>Calibri</vt:lpstr>
      <vt:lpstr>Comic Sans MS</vt:lpstr>
      <vt:lpstr>Symbol</vt:lpstr>
      <vt:lpstr>Tahoma</vt:lpstr>
      <vt:lpstr>Times New Roman</vt:lpstr>
      <vt:lpstr>Wingdings</vt:lpstr>
      <vt:lpstr>Office Theme</vt:lpstr>
      <vt:lpstr>Chart</vt:lpstr>
      <vt:lpstr>Denklem</vt:lpstr>
      <vt:lpstr>Document</vt:lpstr>
      <vt:lpstr>Equation</vt:lpstr>
      <vt:lpstr>Graph</vt:lpstr>
      <vt:lpstr>Ewald Sphere But do you have a detector in the right place to detect the peak?</vt:lpstr>
      <vt:lpstr>Reminder: Applications of XRD (X-ray diffraction)</vt:lpstr>
      <vt:lpstr>3 COMMON X-RAY DIFFRACTION METHODS</vt:lpstr>
      <vt:lpstr>3 COMMON X-RAY DIFFRACTION METHODS</vt:lpstr>
      <vt:lpstr>3 COMMON X-RAY DIFFRACTION METHODS</vt:lpstr>
      <vt:lpstr>3 COMMON X-RAY DIFFRACTION METHODS</vt:lpstr>
      <vt:lpstr>PowerPoint Presentation</vt:lpstr>
      <vt:lpstr>Useful for Phase Identification</vt:lpstr>
      <vt:lpstr>Databases such as the Powder Diffraction File (PDF) contain dI lists for thousands of crystalline phases. </vt:lpstr>
      <vt:lpstr>Quantitative Phase Analysis</vt:lpstr>
      <vt:lpstr>PowerPoint Presentation</vt:lpstr>
      <vt:lpstr>Back-reflection vs. Transmission Laue Methods</vt:lpstr>
      <vt:lpstr>LAUE METHOD</vt:lpstr>
      <vt:lpstr>Crystal structure determination by Laue method?</vt:lpstr>
      <vt:lpstr>ROTATING CRYSTAL METHOD</vt:lpstr>
      <vt:lpstr>Rotating Crystal Method</vt:lpstr>
      <vt:lpstr>PowerPoint Presentation</vt:lpstr>
      <vt:lpstr>A single crystal specimen in a Bragg-Brentano diffractometer (θin=θout) would produce only one family of peaks in the diffraction pattern.</vt:lpstr>
      <vt:lpstr>The X-ray Shutter is the most important safety device on a diffractometer</vt:lpstr>
      <vt:lpstr>XRD:  “Rocking” Curve Scan</vt:lpstr>
      <vt:lpstr>XRD:  Rocking Curve Example</vt:lpstr>
      <vt:lpstr>X-ray reflectivity (XRR) measurement</vt:lpstr>
      <vt:lpstr>XRD:  Reciprocal-Space Map</vt:lpstr>
      <vt:lpstr>Non-xray Diffraction Methods (more in later chapters)</vt:lpstr>
      <vt:lpstr>Extra slides</vt:lpstr>
      <vt:lpstr>Group: Consider Neutron Diffraction</vt:lpstr>
      <vt:lpstr>Preferred Orientation (texture)</vt:lpstr>
      <vt:lpstr>3 COMMON X-RAY DIFFRACTION METHODS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Defects in Solids</dc:title>
  <dc:creator>David Lederman</dc:creator>
  <cp:lastModifiedBy>Mikel Holcomb</cp:lastModifiedBy>
  <cp:revision>340</cp:revision>
  <dcterms:created xsi:type="dcterms:W3CDTF">2010-09-14T01:20:10Z</dcterms:created>
  <dcterms:modified xsi:type="dcterms:W3CDTF">2022-09-12T16:36:14Z</dcterms:modified>
</cp:coreProperties>
</file>